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93" r:id="rId5"/>
    <p:sldId id="301" r:id="rId6"/>
    <p:sldId id="300" r:id="rId7"/>
    <p:sldId id="285" r:id="rId8"/>
    <p:sldId id="289" r:id="rId9"/>
    <p:sldId id="290" r:id="rId10"/>
    <p:sldId id="295" r:id="rId11"/>
    <p:sldId id="291" r:id="rId12"/>
    <p:sldId id="292" r:id="rId13"/>
    <p:sldId id="296" r:id="rId14"/>
    <p:sldId id="302" r:id="rId15"/>
    <p:sldId id="303" r:id="rId16"/>
    <p:sldId id="304" r:id="rId17"/>
    <p:sldId id="305" r:id="rId18"/>
    <p:sldId id="306" r:id="rId19"/>
    <p:sldId id="307" r:id="rId20"/>
    <p:sldId id="308" r:id="rId21"/>
    <p:sldId id="309" r:id="rId22"/>
    <p:sldId id="298" r:id="rId23"/>
    <p:sldId id="294" r:id="rId24"/>
    <p:sldId id="311" r:id="rId25"/>
    <p:sldId id="31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567" autoAdjust="0"/>
    <p:restoredTop sz="94619" autoAdjust="0"/>
  </p:normalViewPr>
  <p:slideViewPr>
    <p:cSldViewPr snapToGrid="0">
      <p:cViewPr varScale="1">
        <p:scale>
          <a:sx n="80" d="100"/>
          <a:sy n="80" d="100"/>
        </p:scale>
        <p:origin x="67" y="19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C11036-47C8-4CAA-8E40-C38711C91288}" type="doc">
      <dgm:prSet loTypeId="urn:microsoft.com/office/officeart/2011/layout/InterconnectedBlockProcess" loCatId="process" qsTypeId="urn:microsoft.com/office/officeart/2005/8/quickstyle/simple1" qsCatId="simple" csTypeId="urn:microsoft.com/office/officeart/2005/8/colors/accent1_2" csCatId="accent1" phldr="0"/>
      <dgm:spPr/>
      <dgm:t>
        <a:bodyPr/>
        <a:lstStyle/>
        <a:p>
          <a:endParaRPr lang="en-US"/>
        </a:p>
      </dgm:t>
    </dgm:pt>
    <dgm:pt modelId="{0B4CEB7A-B144-4189-8D9D-875377791CF2}" type="pres">
      <dgm:prSet presAssocID="{F6C11036-47C8-4CAA-8E40-C38711C91288}" presName="Name0" presStyleCnt="0">
        <dgm:presLayoutVars>
          <dgm:chMax val="7"/>
          <dgm:chPref val="5"/>
          <dgm:dir/>
          <dgm:animOne val="branch"/>
          <dgm:animLvl val="lvl"/>
        </dgm:presLayoutVars>
      </dgm:prSet>
      <dgm:spPr/>
    </dgm:pt>
  </dgm:ptLst>
  <dgm:cxnLst>
    <dgm:cxn modelId="{3378B57F-F1FE-474C-BCF2-933F1747FF02}" type="presOf" srcId="{F6C11036-47C8-4CAA-8E40-C38711C91288}" destId="{0B4CEB7A-B144-4189-8D9D-875377791CF2}" srcOrd="0"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DF24F-9248-42AB-B9AB-246D0EBE1FA3}" type="datetimeFigureOut">
              <a:rPr lang="en-US" smtClean="0"/>
              <a:pPr/>
              <a:t>5/24/2022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E56C6-3537-4F6C-8BFE-524717EFDDD7}" type="slidenum">
              <a:rPr lang="en-US" smtClean="0"/>
              <a:pPr/>
              <a:t>‹#›</a:t>
            </a:fld>
            <a:endParaRPr lang="en-US" dirty="0"/>
          </a:p>
        </p:txBody>
      </p:sp>
    </p:spTree>
    <p:extLst>
      <p:ext uri="{BB962C8B-B14F-4D97-AF65-F5344CB8AC3E}">
        <p14:creationId xmlns:p14="http://schemas.microsoft.com/office/powerpoint/2010/main" val="1995307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7AB75235-C132-4A02-88FB-5415686853BA}" type="datetime1">
              <a:rPr lang="en-US" smtClean="0"/>
              <a:t>5/24/2022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r>
              <a:rPr lang="en-US" dirty="0"/>
              <a:t>2/25</a:t>
            </a:r>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EE01D-976D-4E9B-B773-FDE84F82E172}" type="datetime1">
              <a:rPr lang="en-US" smtClean="0"/>
              <a:t>5/24/2022</a:t>
            </a:fld>
            <a:endParaRPr lang="en-US" dirty="0"/>
          </a:p>
        </p:txBody>
      </p:sp>
      <p:sp>
        <p:nvSpPr>
          <p:cNvPr id="5" name="Footer Placeholder 4"/>
          <p:cNvSpPr>
            <a:spLocks noGrp="1"/>
          </p:cNvSpPr>
          <p:nvPr>
            <p:ph type="ftr" sz="quarter" idx="11"/>
          </p:nvPr>
        </p:nvSpPr>
        <p:spPr/>
        <p:txBody>
          <a:bodyPr/>
          <a:lstStyle/>
          <a:p>
            <a:r>
              <a:rPr lang="en-US" dirty="0"/>
              <a:t>2/25</a:t>
            </a:r>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59606E9F-D20D-4136-9948-033304C9D493}" type="datetime1">
              <a:rPr lang="en-US" smtClean="0"/>
              <a:t>5/24/2022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r>
              <a:rPr lang="en-US" dirty="0"/>
              <a:t>2/25</a:t>
            </a:r>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E78A7A42-7913-4FB0-9982-A4382EC61680}" type="datetime1">
              <a:rPr lang="en-US" smtClean="0"/>
              <a:t>5/24/2022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2/25</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CA6673BF-4F08-4B38-91D1-CD8C02F828E6}" type="datetime1">
              <a:rPr lang="en-US" smtClean="0"/>
              <a:t>5/24/2022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r>
              <a:rPr lang="en-US" dirty="0"/>
              <a:t>2/25</a:t>
            </a:r>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8E177C-E415-495D-9E72-62C047BA1AE2}" type="datetime1">
              <a:rPr lang="en-US" smtClean="0"/>
              <a:t>5/24/2022</a:t>
            </a:fld>
            <a:endParaRPr lang="en-US" dirty="0"/>
          </a:p>
        </p:txBody>
      </p:sp>
      <p:sp>
        <p:nvSpPr>
          <p:cNvPr id="6" name="Footer Placeholder 5"/>
          <p:cNvSpPr>
            <a:spLocks noGrp="1"/>
          </p:cNvSpPr>
          <p:nvPr>
            <p:ph type="ftr" sz="quarter" idx="11"/>
          </p:nvPr>
        </p:nvSpPr>
        <p:spPr/>
        <p:txBody>
          <a:bodyPr/>
          <a:lstStyle/>
          <a:p>
            <a:r>
              <a:rPr lang="en-US" dirty="0"/>
              <a:t>2/25</a:t>
            </a:r>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D45F52-4B8E-4D98-AEE7-CC655CC7A5E9}" type="datetime1">
              <a:rPr lang="en-US" smtClean="0"/>
              <a:t>5/24/2022</a:t>
            </a:fld>
            <a:endParaRPr lang="en-US" dirty="0"/>
          </a:p>
        </p:txBody>
      </p:sp>
      <p:sp>
        <p:nvSpPr>
          <p:cNvPr id="8" name="Footer Placeholder 7"/>
          <p:cNvSpPr>
            <a:spLocks noGrp="1"/>
          </p:cNvSpPr>
          <p:nvPr>
            <p:ph type="ftr" sz="quarter" idx="11"/>
          </p:nvPr>
        </p:nvSpPr>
        <p:spPr/>
        <p:txBody>
          <a:bodyPr/>
          <a:lstStyle/>
          <a:p>
            <a:r>
              <a:rPr lang="en-US" dirty="0"/>
              <a:t>2/25</a:t>
            </a:r>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5570E0-9414-4F21-B071-68D78C10A204}" type="datetime1">
              <a:rPr lang="en-US" smtClean="0"/>
              <a:t>5/24/2022</a:t>
            </a:fld>
            <a:endParaRPr lang="en-US" dirty="0"/>
          </a:p>
        </p:txBody>
      </p:sp>
      <p:sp>
        <p:nvSpPr>
          <p:cNvPr id="4" name="Footer Placeholder 3"/>
          <p:cNvSpPr>
            <a:spLocks noGrp="1"/>
          </p:cNvSpPr>
          <p:nvPr>
            <p:ph type="ftr" sz="quarter" idx="11"/>
          </p:nvPr>
        </p:nvSpPr>
        <p:spPr/>
        <p:txBody>
          <a:bodyPr/>
          <a:lstStyle/>
          <a:p>
            <a:r>
              <a:rPr lang="en-US" dirty="0"/>
              <a:t>2/25</a:t>
            </a:r>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2EF5B-3D78-43A9-98D2-DD855F8F591D}" type="datetime1">
              <a:rPr lang="en-US" smtClean="0"/>
              <a:t>5/24/2022</a:t>
            </a:fld>
            <a:endParaRPr lang="en-US" dirty="0"/>
          </a:p>
        </p:txBody>
      </p:sp>
      <p:sp>
        <p:nvSpPr>
          <p:cNvPr id="3" name="Footer Placeholder 2"/>
          <p:cNvSpPr>
            <a:spLocks noGrp="1"/>
          </p:cNvSpPr>
          <p:nvPr>
            <p:ph type="ftr" sz="quarter" idx="11"/>
          </p:nvPr>
        </p:nvSpPr>
        <p:spPr/>
        <p:txBody>
          <a:bodyPr/>
          <a:lstStyle/>
          <a:p>
            <a:r>
              <a:rPr lang="en-US" dirty="0"/>
              <a:t>2/25</a:t>
            </a:r>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1E5A2E7F-1D2D-4DAA-BE66-D64083BC62BC}" type="datetime1">
              <a:rPr lang="en-US" smtClean="0"/>
              <a:t>5/24/2022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dirty="0"/>
              <a:t>2/25</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068B70-2D9D-4CB7-A5C6-ACB300AAFBC4}" type="datetime1">
              <a:rPr lang="en-US" smtClean="0"/>
              <a:t>5/24/2022</a:t>
            </a:fld>
            <a:endParaRPr lang="en-US" dirty="0"/>
          </a:p>
        </p:txBody>
      </p:sp>
      <p:sp>
        <p:nvSpPr>
          <p:cNvPr id="6" name="Footer Placeholder 5"/>
          <p:cNvSpPr>
            <a:spLocks noGrp="1"/>
          </p:cNvSpPr>
          <p:nvPr>
            <p:ph type="ftr" sz="quarter" idx="11"/>
          </p:nvPr>
        </p:nvSpPr>
        <p:spPr/>
        <p:txBody>
          <a:bodyPr/>
          <a:lstStyle/>
          <a:p>
            <a:pPr algn="l"/>
            <a:r>
              <a:rPr lang="en-US" dirty="0"/>
              <a:t>2/25</a:t>
            </a:r>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AEA53397-D1AC-45A8-9B3E-08A0AA56B677}" type="datetime1">
              <a:rPr lang="en-US" smtClean="0"/>
              <a:t>5/24/2022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2/25</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F5303A-0F4B-466C-A812-749D213D1C8E}"/>
              </a:ext>
            </a:extLst>
          </p:cNvPr>
          <p:cNvPicPr>
            <a:picLocks noChangeAspect="1"/>
          </p:cNvPicPr>
          <p:nvPr/>
        </p:nvPicPr>
        <p:blipFill>
          <a:blip r:embed="rId2"/>
          <a:stretch>
            <a:fillRect/>
          </a:stretch>
        </p:blipFill>
        <p:spPr>
          <a:xfrm>
            <a:off x="336885" y="678338"/>
            <a:ext cx="1011543" cy="1176892"/>
          </a:xfrm>
          <a:prstGeom prst="rect">
            <a:avLst/>
          </a:prstGeom>
        </p:spPr>
      </p:pic>
      <p:sp>
        <p:nvSpPr>
          <p:cNvPr id="6" name="Subtitle 2">
            <a:extLst>
              <a:ext uri="{FF2B5EF4-FFF2-40B4-BE49-F238E27FC236}">
                <a16:creationId xmlns:a16="http://schemas.microsoft.com/office/drawing/2014/main" id="{07730D41-D3A4-4CFC-91DC-62E6A5AE503B}"/>
              </a:ext>
            </a:extLst>
          </p:cNvPr>
          <p:cNvSpPr txBox="1">
            <a:spLocks/>
          </p:cNvSpPr>
          <p:nvPr/>
        </p:nvSpPr>
        <p:spPr>
          <a:xfrm>
            <a:off x="160420" y="3533151"/>
            <a:ext cx="11662611" cy="1014294"/>
          </a:xfrm>
          <a:prstGeom prst="rect">
            <a:avLst/>
          </a:prstGeom>
        </p:spPr>
        <p:txBody>
          <a:bodyPr vert="horz" lIns="91440" tIns="45720" rIns="91440" bIns="45720" rtlCol="0" anchor="t">
            <a:noAutofit/>
          </a:bodyPr>
          <a:lstStyle/>
          <a:p>
            <a:pPr marL="306000" marR="0" lvl="0" indent="-306000" algn="ctr" defTabSz="457200" rtl="0" eaLnBrk="1" fontAlgn="auto" latinLnBrk="0" hangingPunct="1">
              <a:lnSpc>
                <a:spcPct val="110000"/>
              </a:lnSpc>
              <a:spcBef>
                <a:spcPct val="20000"/>
              </a:spcBef>
              <a:spcAft>
                <a:spcPts val="600"/>
              </a:spcAft>
              <a:buClr>
                <a:schemeClr val="accent1"/>
              </a:buClr>
              <a:buSzPct val="92000"/>
              <a:tabLst/>
              <a:defRPr/>
            </a:pPr>
            <a:r>
              <a:rPr lang="en-US" sz="2800" dirty="0">
                <a:latin typeface="Times New Roman" panose="02020603050405020304" pitchFamily="18" charset="0"/>
                <a:cs typeface="Times New Roman" panose="02020603050405020304" pitchFamily="18" charset="0"/>
              </a:rPr>
              <a:t>COOPERATED AGRI SHOP ON ANDROID APPLICATION WITH SECURE BLOCKCHAIN BASED TRANSACTIONS</a:t>
            </a:r>
            <a:endParaRPr kumimoji="0" lang="en-US" sz="28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DB74A07-9578-4E13-9131-A3F9ED75C864}"/>
              </a:ext>
            </a:extLst>
          </p:cNvPr>
          <p:cNvSpPr txBox="1"/>
          <p:nvPr/>
        </p:nvSpPr>
        <p:spPr>
          <a:xfrm>
            <a:off x="6521985" y="4874956"/>
            <a:ext cx="5549875" cy="101566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VASANTH PRASANTH N 	211418104304</a:t>
            </a:r>
          </a:p>
          <a:p>
            <a:r>
              <a:rPr lang="en-US" sz="2000" b="1" dirty="0">
                <a:latin typeface="Times New Roman" panose="02020603050405020304" pitchFamily="18" charset="0"/>
                <a:cs typeface="Times New Roman" panose="02020603050405020304" pitchFamily="18" charset="0"/>
              </a:rPr>
              <a:t>HARI KISHORE G		211418104078</a:t>
            </a:r>
          </a:p>
          <a:p>
            <a:r>
              <a:rPr lang="en-US" sz="2000" b="1" dirty="0">
                <a:latin typeface="Times New Roman" panose="02020603050405020304" pitchFamily="18" charset="0"/>
                <a:cs typeface="Times New Roman" panose="02020603050405020304" pitchFamily="18" charset="0"/>
              </a:rPr>
              <a:t>SRIHARIHARAN SHA K K	211418104261</a:t>
            </a:r>
          </a:p>
        </p:txBody>
      </p:sp>
      <p:sp>
        <p:nvSpPr>
          <p:cNvPr id="11" name="TextBox 10">
            <a:extLst>
              <a:ext uri="{FF2B5EF4-FFF2-40B4-BE49-F238E27FC236}">
                <a16:creationId xmlns:a16="http://schemas.microsoft.com/office/drawing/2014/main" id="{030C1BEC-F08A-44C8-AD84-24689A73C801}"/>
              </a:ext>
            </a:extLst>
          </p:cNvPr>
          <p:cNvSpPr txBox="1"/>
          <p:nvPr/>
        </p:nvSpPr>
        <p:spPr>
          <a:xfrm>
            <a:off x="2840674" y="1388459"/>
            <a:ext cx="651065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DEPARTMENT OF COMPUTER SCIENCE AND ENGINEERING </a:t>
            </a:r>
          </a:p>
        </p:txBody>
      </p:sp>
      <p:sp>
        <p:nvSpPr>
          <p:cNvPr id="12" name="TextBox 11">
            <a:extLst>
              <a:ext uri="{FF2B5EF4-FFF2-40B4-BE49-F238E27FC236}">
                <a16:creationId xmlns:a16="http://schemas.microsoft.com/office/drawing/2014/main" id="{077CE870-E34E-4266-8CDE-AD953A54FD75}"/>
              </a:ext>
            </a:extLst>
          </p:cNvPr>
          <p:cNvSpPr txBox="1"/>
          <p:nvPr/>
        </p:nvSpPr>
        <p:spPr>
          <a:xfrm>
            <a:off x="4547366" y="1795744"/>
            <a:ext cx="288871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CS8811 PROJECT WORK</a:t>
            </a:r>
          </a:p>
        </p:txBody>
      </p:sp>
      <p:sp>
        <p:nvSpPr>
          <p:cNvPr id="13" name="TextBox 12">
            <a:extLst>
              <a:ext uri="{FF2B5EF4-FFF2-40B4-BE49-F238E27FC236}">
                <a16:creationId xmlns:a16="http://schemas.microsoft.com/office/drawing/2014/main" id="{B3F2A063-1325-442B-A3CD-0E38F495CED1}"/>
              </a:ext>
            </a:extLst>
          </p:cNvPr>
          <p:cNvSpPr txBox="1"/>
          <p:nvPr/>
        </p:nvSpPr>
        <p:spPr>
          <a:xfrm>
            <a:off x="120140" y="4844179"/>
            <a:ext cx="6401845" cy="1077218"/>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GUIDED BY :</a:t>
            </a:r>
          </a:p>
          <a:p>
            <a:r>
              <a:rPr lang="en-US" sz="3200" b="1" dirty="0">
                <a:latin typeface="Times New Roman" panose="02020603050405020304" pitchFamily="18" charset="0"/>
                <a:cs typeface="Times New Roman" panose="02020603050405020304" pitchFamily="18" charset="0"/>
              </a:rPr>
              <a:t>	</a:t>
            </a:r>
            <a:r>
              <a:rPr lang="en-IN" sz="3200" b="1" dirty="0">
                <a:effectLst/>
                <a:latin typeface="Times New Roman" panose="02020603050405020304" pitchFamily="18" charset="0"/>
                <a:ea typeface="Times New Roman" panose="02020603050405020304" pitchFamily="18" charset="0"/>
                <a:cs typeface="Times New Roman" panose="02020603050405020304" pitchFamily="18" charset="0"/>
              </a:rPr>
              <a:t>Dr.N.Pughazendi</a:t>
            </a:r>
            <a:r>
              <a:rPr lang="en-IN" sz="3200" b="1" dirty="0">
                <a:latin typeface="Times New Roman" panose="02020603050405020304" pitchFamily="18" charset="0"/>
                <a:ea typeface="Times New Roman" panose="02020603050405020304" pitchFamily="18" charset="0"/>
                <a:cs typeface="Times New Roman" panose="02020603050405020304" pitchFamily="18" charset="0"/>
              </a:rPr>
              <a:t> M.E,Ph.D</a:t>
            </a:r>
            <a:endParaRPr lang="en-US" sz="32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206DB43-38A3-4FD5-AA67-62C1FF6344E7}"/>
              </a:ext>
            </a:extLst>
          </p:cNvPr>
          <p:cNvSpPr txBox="1"/>
          <p:nvPr/>
        </p:nvSpPr>
        <p:spPr>
          <a:xfrm>
            <a:off x="336885" y="2458372"/>
            <a:ext cx="4811584"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BATCH NO : C14</a:t>
            </a:r>
          </a:p>
        </p:txBody>
      </p:sp>
      <p:sp>
        <p:nvSpPr>
          <p:cNvPr id="15" name="TextBox 14">
            <a:extLst>
              <a:ext uri="{FF2B5EF4-FFF2-40B4-BE49-F238E27FC236}">
                <a16:creationId xmlns:a16="http://schemas.microsoft.com/office/drawing/2014/main" id="{45280A6A-1A27-4D7B-983E-CD61D5C94221}"/>
              </a:ext>
            </a:extLst>
          </p:cNvPr>
          <p:cNvSpPr txBox="1"/>
          <p:nvPr/>
        </p:nvSpPr>
        <p:spPr>
          <a:xfrm>
            <a:off x="1669774" y="756818"/>
            <a:ext cx="898677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PANIMALAR ENGINEERING COLLEGE</a:t>
            </a:r>
          </a:p>
        </p:txBody>
      </p:sp>
      <p:pic>
        <p:nvPicPr>
          <p:cNvPr id="1026" name="Picture 2" descr="Anna University - Wikipedia">
            <a:extLst>
              <a:ext uri="{FF2B5EF4-FFF2-40B4-BE49-F238E27FC236}">
                <a16:creationId xmlns:a16="http://schemas.microsoft.com/office/drawing/2014/main" id="{C33D008D-4B72-2A94-08A9-62B07E316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0923" y="756818"/>
            <a:ext cx="1071562"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BF3ECB3-E51D-5642-F6B2-AD9FA8DD785A}"/>
              </a:ext>
            </a:extLst>
          </p:cNvPr>
          <p:cNvSpPr>
            <a:spLocks noGrp="1"/>
          </p:cNvSpPr>
          <p:nvPr>
            <p:ph type="ftr" sz="quarter" idx="11"/>
          </p:nvPr>
        </p:nvSpPr>
        <p:spPr>
          <a:xfrm>
            <a:off x="5154650" y="6412304"/>
            <a:ext cx="6917210" cy="365125"/>
          </a:xfrm>
        </p:spPr>
        <p:txBody>
          <a:bodyPr/>
          <a:lstStyle/>
          <a:p>
            <a:r>
              <a:rPr lang="en-US" dirty="0"/>
              <a:t>1/25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2DC2-EDC6-44C3-8AA1-45CBD9024225}"/>
              </a:ext>
            </a:extLst>
          </p:cNvPr>
          <p:cNvSpPr>
            <a:spLocks noGrp="1"/>
          </p:cNvSpPr>
          <p:nvPr>
            <p:ph type="title"/>
          </p:nvPr>
        </p:nvSpPr>
        <p:spPr>
          <a:xfrm>
            <a:off x="581192" y="702156"/>
            <a:ext cx="11029616" cy="466887"/>
          </a:xfrm>
        </p:spPr>
        <p:txBody>
          <a:bodyPr>
            <a:normAutofit fontScale="90000"/>
          </a:bodyPr>
          <a:lstStyle/>
          <a:p>
            <a:pPr algn="ctr"/>
            <a:r>
              <a:rPr lang="en-US" sz="2500" b="1" dirty="0">
                <a:latin typeface="Times New Roman" panose="02020603050405020304" pitchFamily="18" charset="0"/>
                <a:cs typeface="Times New Roman" panose="02020603050405020304" pitchFamily="18" charset="0"/>
              </a:rPr>
              <a:t>ACTIVITY DIAGRAM</a:t>
            </a:r>
          </a:p>
        </p:txBody>
      </p:sp>
      <p:sp>
        <p:nvSpPr>
          <p:cNvPr id="3" name="Footer Placeholder 2">
            <a:extLst>
              <a:ext uri="{FF2B5EF4-FFF2-40B4-BE49-F238E27FC236}">
                <a16:creationId xmlns:a16="http://schemas.microsoft.com/office/drawing/2014/main" id="{9886B9B1-E59B-AA16-AFCB-891C317EAF04}"/>
              </a:ext>
            </a:extLst>
          </p:cNvPr>
          <p:cNvSpPr>
            <a:spLocks noGrp="1"/>
          </p:cNvSpPr>
          <p:nvPr>
            <p:ph type="ftr" sz="quarter" idx="11"/>
          </p:nvPr>
        </p:nvSpPr>
        <p:spPr>
          <a:xfrm>
            <a:off x="5072169" y="6400765"/>
            <a:ext cx="6917210" cy="365125"/>
          </a:xfrm>
        </p:spPr>
        <p:txBody>
          <a:bodyPr/>
          <a:lstStyle/>
          <a:p>
            <a:r>
              <a:rPr lang="en-US" dirty="0"/>
              <a:t>10/22</a:t>
            </a:r>
          </a:p>
        </p:txBody>
      </p:sp>
      <p:pic>
        <p:nvPicPr>
          <p:cNvPr id="24" name="Picture 23">
            <a:extLst>
              <a:ext uri="{FF2B5EF4-FFF2-40B4-BE49-F238E27FC236}">
                <a16:creationId xmlns:a16="http://schemas.microsoft.com/office/drawing/2014/main" id="{E8FE42A2-A78C-1E1F-646D-7C03A3A779E7}"/>
              </a:ext>
            </a:extLst>
          </p:cNvPr>
          <p:cNvPicPr>
            <a:picLocks noChangeAspect="1"/>
          </p:cNvPicPr>
          <p:nvPr/>
        </p:nvPicPr>
        <p:blipFill>
          <a:blip r:embed="rId2"/>
          <a:stretch>
            <a:fillRect/>
          </a:stretch>
        </p:blipFill>
        <p:spPr>
          <a:xfrm>
            <a:off x="4594730" y="1890876"/>
            <a:ext cx="2328038" cy="4331096"/>
          </a:xfrm>
          <a:prstGeom prst="rect">
            <a:avLst/>
          </a:prstGeom>
        </p:spPr>
      </p:pic>
    </p:spTree>
    <p:extLst>
      <p:ext uri="{BB962C8B-B14F-4D97-AF65-F5344CB8AC3E}">
        <p14:creationId xmlns:p14="http://schemas.microsoft.com/office/powerpoint/2010/main" val="2938807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7D1D-1CAF-4D6F-B84B-A0A119696980}"/>
              </a:ext>
            </a:extLst>
          </p:cNvPr>
          <p:cNvSpPr>
            <a:spLocks noGrp="1"/>
          </p:cNvSpPr>
          <p:nvPr>
            <p:ph type="title"/>
          </p:nvPr>
        </p:nvSpPr>
        <p:spPr>
          <a:xfrm>
            <a:off x="581192" y="702156"/>
            <a:ext cx="11029616" cy="490036"/>
          </a:xfrm>
        </p:spPr>
        <p:txBody>
          <a:bodyPr>
            <a:normAutofit/>
          </a:bodyPr>
          <a:lstStyle/>
          <a:p>
            <a:pPr algn="ctr"/>
            <a:r>
              <a:rPr lang="en-US" sz="2500" b="1" dirty="0">
                <a:latin typeface="Times New Roman" panose="02020603050405020304" pitchFamily="18" charset="0"/>
                <a:cs typeface="Times New Roman" panose="02020603050405020304" pitchFamily="18" charset="0"/>
              </a:rPr>
              <a:t>MODULE DESCRIPTION</a:t>
            </a:r>
          </a:p>
        </p:txBody>
      </p:sp>
      <p:sp>
        <p:nvSpPr>
          <p:cNvPr id="3" name="Content Placeholder 2">
            <a:extLst>
              <a:ext uri="{FF2B5EF4-FFF2-40B4-BE49-F238E27FC236}">
                <a16:creationId xmlns:a16="http://schemas.microsoft.com/office/drawing/2014/main" id="{D016FE81-6E7C-4BC8-A8CF-2F68C4BA8C83}"/>
              </a:ext>
            </a:extLst>
          </p:cNvPr>
          <p:cNvSpPr>
            <a:spLocks noGrp="1"/>
          </p:cNvSpPr>
          <p:nvPr>
            <p:ph idx="1"/>
          </p:nvPr>
        </p:nvSpPr>
        <p:spPr/>
        <p:txBody>
          <a:bodyPr>
            <a:normAutofit/>
          </a:bodyPr>
          <a:lstStyle/>
          <a:p>
            <a:r>
              <a:rPr lang="en-US" sz="1500" dirty="0">
                <a:latin typeface="Times New Roman" panose="02020603050405020304" pitchFamily="18" charset="0"/>
                <a:cs typeface="Times New Roman" panose="02020603050405020304" pitchFamily="18" charset="0"/>
              </a:rPr>
              <a:t>User interface</a:t>
            </a:r>
          </a:p>
          <a:p>
            <a:r>
              <a:rPr lang="en-US" sz="1500" dirty="0">
                <a:latin typeface="Times New Roman" panose="02020603050405020304" pitchFamily="18" charset="0"/>
                <a:cs typeface="Times New Roman" panose="02020603050405020304" pitchFamily="18" charset="0"/>
              </a:rPr>
              <a:t>Web service</a:t>
            </a:r>
          </a:p>
          <a:p>
            <a:r>
              <a:rPr lang="en-US" sz="1500" dirty="0">
                <a:latin typeface="Times New Roman" panose="02020603050405020304" pitchFamily="18" charset="0"/>
                <a:cs typeface="Times New Roman" panose="02020603050405020304" pitchFamily="18" charset="0"/>
              </a:rPr>
              <a:t>Server</a:t>
            </a:r>
          </a:p>
          <a:p>
            <a:r>
              <a:rPr lang="en-US" sz="1500" dirty="0">
                <a:latin typeface="Times New Roman" panose="02020603050405020304" pitchFamily="18" charset="0"/>
                <a:cs typeface="Times New Roman" panose="02020603050405020304" pitchFamily="18" charset="0"/>
              </a:rPr>
              <a:t>Data base</a:t>
            </a:r>
          </a:p>
          <a:p>
            <a:r>
              <a:rPr lang="en-US" sz="1500" dirty="0">
                <a:latin typeface="Times New Roman" panose="02020603050405020304" pitchFamily="18" charset="0"/>
                <a:cs typeface="Times New Roman" panose="02020603050405020304" pitchFamily="18" charset="0"/>
              </a:rPr>
              <a:t>Admin</a:t>
            </a:r>
          </a:p>
        </p:txBody>
      </p:sp>
      <p:sp>
        <p:nvSpPr>
          <p:cNvPr id="4" name="TextBox 3">
            <a:extLst>
              <a:ext uri="{FF2B5EF4-FFF2-40B4-BE49-F238E27FC236}">
                <a16:creationId xmlns:a16="http://schemas.microsoft.com/office/drawing/2014/main" id="{5CEA20A2-4174-44F9-84FA-86CD07724477}"/>
              </a:ext>
            </a:extLst>
          </p:cNvPr>
          <p:cNvSpPr txBox="1"/>
          <p:nvPr/>
        </p:nvSpPr>
        <p:spPr>
          <a:xfrm>
            <a:off x="864524" y="2610196"/>
            <a:ext cx="4838007"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LIST OF MODULES</a:t>
            </a:r>
          </a:p>
        </p:txBody>
      </p:sp>
      <p:sp>
        <p:nvSpPr>
          <p:cNvPr id="5" name="Footer Placeholder 4">
            <a:extLst>
              <a:ext uri="{FF2B5EF4-FFF2-40B4-BE49-F238E27FC236}">
                <a16:creationId xmlns:a16="http://schemas.microsoft.com/office/drawing/2014/main" id="{DAA8BB96-0C0A-2106-6A4B-F9B95ABDA468}"/>
              </a:ext>
            </a:extLst>
          </p:cNvPr>
          <p:cNvSpPr>
            <a:spLocks noGrp="1"/>
          </p:cNvSpPr>
          <p:nvPr>
            <p:ph type="ftr" sz="quarter" idx="11"/>
          </p:nvPr>
        </p:nvSpPr>
        <p:spPr>
          <a:xfrm>
            <a:off x="5118468" y="6425338"/>
            <a:ext cx="6917210" cy="365125"/>
          </a:xfrm>
        </p:spPr>
        <p:txBody>
          <a:bodyPr/>
          <a:lstStyle/>
          <a:p>
            <a:r>
              <a:rPr lang="en-US" dirty="0"/>
              <a:t>11/22</a:t>
            </a:r>
          </a:p>
        </p:txBody>
      </p:sp>
    </p:spTree>
    <p:extLst>
      <p:ext uri="{BB962C8B-B14F-4D97-AF65-F5344CB8AC3E}">
        <p14:creationId xmlns:p14="http://schemas.microsoft.com/office/powerpoint/2010/main" val="1666893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7D75-C736-4C7F-ACC2-602D5D30D5CC}"/>
              </a:ext>
            </a:extLst>
          </p:cNvPr>
          <p:cNvSpPr>
            <a:spLocks noGrp="1"/>
          </p:cNvSpPr>
          <p:nvPr>
            <p:ph type="title"/>
          </p:nvPr>
        </p:nvSpPr>
        <p:spPr>
          <a:xfrm>
            <a:off x="581192" y="702156"/>
            <a:ext cx="11029616" cy="461626"/>
          </a:xfrm>
        </p:spPr>
        <p:txBody>
          <a:bodyPr>
            <a:normAutofit/>
          </a:bodyPr>
          <a:lstStyle/>
          <a:p>
            <a:r>
              <a:rPr lang="en-US" sz="1500" b="1" dirty="0">
                <a:latin typeface="Times New Roman" panose="02020603050405020304" pitchFamily="18" charset="0"/>
                <a:cs typeface="Times New Roman" panose="02020603050405020304" pitchFamily="18" charset="0"/>
              </a:rPr>
              <a:t>USER INTERFACE</a:t>
            </a:r>
          </a:p>
        </p:txBody>
      </p:sp>
      <p:sp>
        <p:nvSpPr>
          <p:cNvPr id="3" name="Content Placeholder 2">
            <a:extLst>
              <a:ext uri="{FF2B5EF4-FFF2-40B4-BE49-F238E27FC236}">
                <a16:creationId xmlns:a16="http://schemas.microsoft.com/office/drawing/2014/main" id="{4F85A47E-3C2D-446B-A5A1-FAF6C1C7AABD}"/>
              </a:ext>
            </a:extLst>
          </p:cNvPr>
          <p:cNvSpPr>
            <a:spLocks noGrp="1"/>
          </p:cNvSpPr>
          <p:nvPr>
            <p:ph idx="1"/>
          </p:nvPr>
        </p:nvSpPr>
        <p:spPr>
          <a:xfrm>
            <a:off x="581192" y="1367637"/>
            <a:ext cx="11029615" cy="1280160"/>
          </a:xfrm>
        </p:spPr>
        <p:txBody>
          <a:bodyPr>
            <a:normAutofit fontScale="92500" lnSpcReduction="10000"/>
          </a:bodyPr>
          <a:lstStyle/>
          <a:p>
            <a:pPr>
              <a:lnSpc>
                <a:spcPct val="200000"/>
              </a:lnSpc>
            </a:pPr>
            <a:r>
              <a:rPr lang="en-IN" sz="1500" dirty="0">
                <a:latin typeface="Times New Roman" panose="02020603050405020304" pitchFamily="18" charset="0"/>
                <a:cs typeface="Times New Roman" panose="02020603050405020304" pitchFamily="18" charset="0"/>
              </a:rPr>
              <a:t>In our android application we are using </a:t>
            </a:r>
            <a:r>
              <a:rPr lang="en-IN" sz="1500" b="1" dirty="0">
                <a:latin typeface="Times New Roman" panose="02020603050405020304" pitchFamily="18" charset="0"/>
                <a:cs typeface="Times New Roman" panose="02020603050405020304" pitchFamily="18" charset="0"/>
              </a:rPr>
              <a:t>the XML programming language</a:t>
            </a:r>
            <a:r>
              <a:rPr lang="en-IN" sz="1500" dirty="0">
                <a:latin typeface="Times New Roman" panose="02020603050405020304" pitchFamily="18" charset="0"/>
                <a:cs typeface="Times New Roman" panose="02020603050405020304" pitchFamily="18" charset="0"/>
              </a:rPr>
              <a:t>. </a:t>
            </a:r>
            <a:r>
              <a:rPr lang="en-IN" sz="1500" b="1" dirty="0">
                <a:latin typeface="Times New Roman" panose="02020603050405020304" pitchFamily="18" charset="0"/>
                <a:cs typeface="Times New Roman" panose="02020603050405020304" pitchFamily="18" charset="0"/>
              </a:rPr>
              <a:t>User can register and login process which is fetch from DB</a:t>
            </a:r>
            <a:r>
              <a:rPr lang="en-IN" sz="1500" dirty="0">
                <a:latin typeface="Times New Roman" panose="02020603050405020304" pitchFamily="18" charset="0"/>
                <a:cs typeface="Times New Roman" panose="02020603050405020304" pitchFamily="18" charset="0"/>
              </a:rPr>
              <a:t>. The user can see the near by farmer products list using list view array adapter. In </a:t>
            </a:r>
            <a:r>
              <a:rPr lang="en-IN" sz="1500" b="1" dirty="0">
                <a:latin typeface="Times New Roman" panose="02020603050405020304" pitchFamily="18" charset="0"/>
                <a:cs typeface="Times New Roman" panose="02020603050405020304" pitchFamily="18" charset="0"/>
              </a:rPr>
              <a:t>array adapter it storing all the elements which comes from DB</a:t>
            </a:r>
            <a:r>
              <a:rPr lang="en-IN" sz="1500" dirty="0">
                <a:latin typeface="Times New Roman" panose="02020603050405020304" pitchFamily="18" charset="0"/>
                <a:cs typeface="Times New Roman" panose="02020603050405020304" pitchFamily="18" charset="0"/>
              </a:rPr>
              <a:t>. </a:t>
            </a:r>
            <a:r>
              <a:rPr lang="en-IN" sz="1500" b="1" dirty="0">
                <a:latin typeface="Times New Roman" panose="02020603050405020304" pitchFamily="18" charset="0"/>
                <a:cs typeface="Times New Roman" panose="02020603050405020304" pitchFamily="18" charset="0"/>
              </a:rPr>
              <a:t>After that the user can able to book the product, using the app wallet.</a:t>
            </a:r>
            <a:endParaRPr lang="en-US" sz="15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9919E4B-E9CA-4F67-AF68-58FF6687B92B}"/>
              </a:ext>
            </a:extLst>
          </p:cNvPr>
          <p:cNvSpPr txBox="1"/>
          <p:nvPr/>
        </p:nvSpPr>
        <p:spPr>
          <a:xfrm>
            <a:off x="581192" y="2987040"/>
            <a:ext cx="10498288"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WEB SERVICE</a:t>
            </a:r>
          </a:p>
        </p:txBody>
      </p:sp>
      <p:sp>
        <p:nvSpPr>
          <p:cNvPr id="5" name="TextBox 4">
            <a:extLst>
              <a:ext uri="{FF2B5EF4-FFF2-40B4-BE49-F238E27FC236}">
                <a16:creationId xmlns:a16="http://schemas.microsoft.com/office/drawing/2014/main" id="{D8C1400D-1B4E-4FCA-9236-10706136C086}"/>
              </a:ext>
            </a:extLst>
          </p:cNvPr>
          <p:cNvSpPr txBox="1"/>
          <p:nvPr/>
        </p:nvSpPr>
        <p:spPr>
          <a:xfrm>
            <a:off x="777240" y="3667949"/>
            <a:ext cx="10498288" cy="1406988"/>
          </a:xfrm>
          <a:prstGeom prst="rect">
            <a:avLst/>
          </a:prstGeom>
          <a:noFill/>
        </p:spPr>
        <p:txBody>
          <a:bodyPr wrap="square" rtlCol="0">
            <a:spAutoFit/>
          </a:bodyPr>
          <a:lstStyle/>
          <a:p>
            <a:pPr marL="285750" indent="-285750">
              <a:lnSpc>
                <a:spcPct val="200000"/>
              </a:lnSpc>
              <a:buClr>
                <a:srgbClr val="00B0F0"/>
              </a:buClr>
              <a:buFont typeface="Wingdings" panose="05000000000000000000" pitchFamily="2" charset="2"/>
              <a:buChar char="§"/>
            </a:pPr>
            <a:r>
              <a:rPr lang="en-IN" sz="1500" dirty="0">
                <a:latin typeface="Times New Roman" panose="02020603050405020304" pitchFamily="18" charset="0"/>
                <a:cs typeface="Times New Roman" panose="02020603050405020304" pitchFamily="18" charset="0"/>
              </a:rPr>
              <a:t>In this module we implement the soap protocol for sending the client request to server. Using </a:t>
            </a:r>
            <a:r>
              <a:rPr lang="en-IN" sz="1500" b="1" dirty="0">
                <a:latin typeface="Times New Roman" panose="02020603050405020304" pitchFamily="18" charset="0"/>
                <a:cs typeface="Times New Roman" panose="02020603050405020304" pitchFamily="18" charset="0"/>
              </a:rPr>
              <a:t>SOAP protocol we need access the Internet so we have to given the internet permission on Andoridmanifest.xml file</a:t>
            </a:r>
            <a:r>
              <a:rPr lang="en-IN" sz="1500" dirty="0">
                <a:latin typeface="Times New Roman" panose="02020603050405020304" pitchFamily="18" charset="0"/>
                <a:cs typeface="Times New Roman" panose="02020603050405020304" pitchFamily="18" charset="0"/>
              </a:rPr>
              <a:t>. Here we are using KSOAP jar files for accessing the SOAP protocol properties and functions and carry the client request to the server.</a:t>
            </a:r>
            <a:endParaRPr lang="en-US" sz="15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E94569BA-43D7-AD32-E61D-E53CD0E45110}"/>
              </a:ext>
            </a:extLst>
          </p:cNvPr>
          <p:cNvSpPr>
            <a:spLocks noGrp="1"/>
          </p:cNvSpPr>
          <p:nvPr>
            <p:ph type="ftr" sz="quarter" idx="11"/>
          </p:nvPr>
        </p:nvSpPr>
        <p:spPr>
          <a:xfrm>
            <a:off x="5176341" y="6389190"/>
            <a:ext cx="6917210" cy="365125"/>
          </a:xfrm>
        </p:spPr>
        <p:txBody>
          <a:bodyPr/>
          <a:lstStyle/>
          <a:p>
            <a:r>
              <a:rPr lang="en-US" dirty="0"/>
              <a:t>12/22</a:t>
            </a:r>
          </a:p>
        </p:txBody>
      </p:sp>
    </p:spTree>
    <p:extLst>
      <p:ext uri="{BB962C8B-B14F-4D97-AF65-F5344CB8AC3E}">
        <p14:creationId xmlns:p14="http://schemas.microsoft.com/office/powerpoint/2010/main" val="1241406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A2946-18B7-42A2-860A-302558E8D6FA}"/>
              </a:ext>
            </a:extLst>
          </p:cNvPr>
          <p:cNvSpPr>
            <a:spLocks noGrp="1"/>
          </p:cNvSpPr>
          <p:nvPr>
            <p:ph type="title"/>
          </p:nvPr>
        </p:nvSpPr>
        <p:spPr>
          <a:xfrm>
            <a:off x="581192" y="702156"/>
            <a:ext cx="11029616" cy="547524"/>
          </a:xfrm>
        </p:spPr>
        <p:txBody>
          <a:bodyPr>
            <a:normAutofit/>
          </a:bodyPr>
          <a:lstStyle/>
          <a:p>
            <a:r>
              <a:rPr lang="en-US" sz="1500" b="1" dirty="0">
                <a:latin typeface="Times New Roman" panose="02020603050405020304" pitchFamily="18" charset="0"/>
                <a:cs typeface="Times New Roman" panose="02020603050405020304" pitchFamily="18" charset="0"/>
              </a:rPr>
              <a:t>SERVER</a:t>
            </a:r>
          </a:p>
        </p:txBody>
      </p:sp>
      <p:sp>
        <p:nvSpPr>
          <p:cNvPr id="3" name="Content Placeholder 2">
            <a:extLst>
              <a:ext uri="{FF2B5EF4-FFF2-40B4-BE49-F238E27FC236}">
                <a16:creationId xmlns:a16="http://schemas.microsoft.com/office/drawing/2014/main" id="{4C8F5FFA-B016-418B-AF55-6AB51DD2EA2A}"/>
              </a:ext>
            </a:extLst>
          </p:cNvPr>
          <p:cNvSpPr>
            <a:spLocks noGrp="1"/>
          </p:cNvSpPr>
          <p:nvPr>
            <p:ph idx="1"/>
          </p:nvPr>
        </p:nvSpPr>
        <p:spPr>
          <a:xfrm>
            <a:off x="581192" y="1365504"/>
            <a:ext cx="11029615" cy="1362456"/>
          </a:xfrm>
        </p:spPr>
        <p:txBody>
          <a:bodyPr>
            <a:normAutofit fontScale="92500"/>
          </a:bodyPr>
          <a:lstStyle/>
          <a:p>
            <a:pPr>
              <a:lnSpc>
                <a:spcPct val="200000"/>
              </a:lnSpc>
            </a:pPr>
            <a:r>
              <a:rPr lang="en-IN" sz="1500" dirty="0">
                <a:latin typeface="Times New Roman" panose="02020603050405020304" pitchFamily="18" charset="0"/>
                <a:cs typeface="Times New Roman" panose="02020603050405020304" pitchFamily="18" charset="0"/>
              </a:rPr>
              <a:t>Server will running continuously because then only we can access the DB from Android application</a:t>
            </a:r>
            <a:r>
              <a:rPr lang="en-IN" sz="1500" b="1" dirty="0">
                <a:latin typeface="Times New Roman" panose="02020603050405020304" pitchFamily="18" charset="0"/>
                <a:cs typeface="Times New Roman" panose="02020603050405020304" pitchFamily="18" charset="0"/>
              </a:rPr>
              <a:t>. Server will receive the request from SOAP protocol</a:t>
            </a:r>
            <a:r>
              <a:rPr lang="en-IN" sz="1500" dirty="0">
                <a:latin typeface="Times New Roman" panose="02020603050405020304" pitchFamily="18" charset="0"/>
                <a:cs typeface="Times New Roman" panose="02020603050405020304" pitchFamily="18" charset="0"/>
              </a:rPr>
              <a:t> and receive the </a:t>
            </a:r>
            <a:r>
              <a:rPr lang="en-IN" sz="1500" b="1" dirty="0">
                <a:latin typeface="Times New Roman" panose="02020603050405020304" pitchFamily="18" charset="0"/>
                <a:cs typeface="Times New Roman" panose="02020603050405020304" pitchFamily="18" charset="0"/>
              </a:rPr>
              <a:t>request with help of WSDL(Web Service Description Language</a:t>
            </a:r>
            <a:r>
              <a:rPr lang="en-IN" sz="1500" dirty="0">
                <a:latin typeface="Times New Roman" panose="02020603050405020304" pitchFamily="18" charset="0"/>
                <a:cs typeface="Times New Roman" panose="02020603050405020304" pitchFamily="18" charset="0"/>
              </a:rPr>
              <a:t>). WSDL is help response the client request which is communicate with DB. The </a:t>
            </a:r>
            <a:r>
              <a:rPr lang="en-IN" sz="1500" b="1" dirty="0">
                <a:latin typeface="Times New Roman" panose="02020603050405020304" pitchFamily="18" charset="0"/>
                <a:cs typeface="Times New Roman" panose="02020603050405020304" pitchFamily="18" charset="0"/>
              </a:rPr>
              <a:t>server Communicate with DB with the help of JDBC(Java Database Connectivity Driver) connection.</a:t>
            </a:r>
            <a:endParaRPr lang="en-US" sz="15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8186CD9-9909-436C-998A-111BF81F92E3}"/>
              </a:ext>
            </a:extLst>
          </p:cNvPr>
          <p:cNvSpPr txBox="1"/>
          <p:nvPr/>
        </p:nvSpPr>
        <p:spPr>
          <a:xfrm>
            <a:off x="581192" y="3468558"/>
            <a:ext cx="10287000"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DATA BASE</a:t>
            </a:r>
          </a:p>
        </p:txBody>
      </p:sp>
      <p:sp>
        <p:nvSpPr>
          <p:cNvPr id="5" name="TextBox 4">
            <a:extLst>
              <a:ext uri="{FF2B5EF4-FFF2-40B4-BE49-F238E27FC236}">
                <a16:creationId xmlns:a16="http://schemas.microsoft.com/office/drawing/2014/main" id="{4D143D21-3E8B-4DC3-8FEB-A067D71ABFD6}"/>
              </a:ext>
            </a:extLst>
          </p:cNvPr>
          <p:cNvSpPr txBox="1"/>
          <p:nvPr/>
        </p:nvSpPr>
        <p:spPr>
          <a:xfrm>
            <a:off x="581192" y="4196862"/>
            <a:ext cx="11029615" cy="945323"/>
          </a:xfrm>
          <a:prstGeom prst="rect">
            <a:avLst/>
          </a:prstGeom>
          <a:noFill/>
        </p:spPr>
        <p:txBody>
          <a:bodyPr wrap="square" rtlCol="0">
            <a:spAutoFit/>
          </a:bodyPr>
          <a:lstStyle/>
          <a:p>
            <a:pPr marL="285750" indent="-285750">
              <a:lnSpc>
                <a:spcPct val="200000"/>
              </a:lnSpc>
              <a:buClr>
                <a:srgbClr val="00B0F0"/>
              </a:buClr>
              <a:buFont typeface="Wingdings" panose="05000000000000000000" pitchFamily="2" charset="2"/>
              <a:buChar char="§"/>
            </a:pPr>
            <a:r>
              <a:rPr lang="en-IN" sz="1500" dirty="0">
                <a:latin typeface="Times New Roman" panose="02020603050405020304" pitchFamily="18" charset="0"/>
                <a:cs typeface="Times New Roman" panose="02020603050405020304" pitchFamily="18" charset="0"/>
              </a:rPr>
              <a:t>In this module </a:t>
            </a:r>
            <a:r>
              <a:rPr lang="en-IN" sz="1500" b="1" dirty="0">
                <a:latin typeface="Times New Roman" panose="02020603050405020304" pitchFamily="18" charset="0"/>
                <a:cs typeface="Times New Roman" panose="02020603050405020304" pitchFamily="18" charset="0"/>
              </a:rPr>
              <a:t>we have implement the MYSQL queries for storing and retrieving the data from DB</a:t>
            </a:r>
            <a:r>
              <a:rPr lang="en-IN" sz="1500" dirty="0">
                <a:latin typeface="Times New Roman" panose="02020603050405020304" pitchFamily="18" charset="0"/>
                <a:cs typeface="Times New Roman" panose="02020603050405020304" pitchFamily="18" charset="0"/>
              </a:rPr>
              <a:t>. DB it will store all the details about app such user, admin, product, location details. All the details will store depends on the table which is allocated.</a:t>
            </a:r>
            <a:endParaRPr lang="en-US" sz="15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9674A07-11DD-1543-54BC-0647C083FAB9}"/>
              </a:ext>
            </a:extLst>
          </p:cNvPr>
          <p:cNvSpPr>
            <a:spLocks noGrp="1"/>
          </p:cNvSpPr>
          <p:nvPr>
            <p:ph type="ftr" sz="quarter" idx="11"/>
          </p:nvPr>
        </p:nvSpPr>
        <p:spPr>
          <a:xfrm>
            <a:off x="5274790" y="6360364"/>
            <a:ext cx="6917210" cy="365125"/>
          </a:xfrm>
        </p:spPr>
        <p:txBody>
          <a:bodyPr/>
          <a:lstStyle/>
          <a:p>
            <a:r>
              <a:rPr lang="en-US" dirty="0"/>
              <a:t>13/22</a:t>
            </a:r>
          </a:p>
        </p:txBody>
      </p:sp>
    </p:spTree>
    <p:extLst>
      <p:ext uri="{BB962C8B-B14F-4D97-AF65-F5344CB8AC3E}">
        <p14:creationId xmlns:p14="http://schemas.microsoft.com/office/powerpoint/2010/main" val="275105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D04D-1C78-4F11-9568-6BC46B003525}"/>
              </a:ext>
            </a:extLst>
          </p:cNvPr>
          <p:cNvSpPr>
            <a:spLocks noGrp="1"/>
          </p:cNvSpPr>
          <p:nvPr>
            <p:ph type="title"/>
          </p:nvPr>
        </p:nvSpPr>
        <p:spPr/>
        <p:txBody>
          <a:bodyPr>
            <a:normAutofit/>
          </a:bodyPr>
          <a:lstStyle/>
          <a:p>
            <a:r>
              <a:rPr lang="en-US" sz="1500" b="1" dirty="0">
                <a:latin typeface="Times New Roman" panose="02020603050405020304" pitchFamily="18" charset="0"/>
                <a:cs typeface="Times New Roman" panose="02020603050405020304" pitchFamily="18" charset="0"/>
              </a:rPr>
              <a:t>ADMIN</a:t>
            </a:r>
          </a:p>
        </p:txBody>
      </p:sp>
      <p:sp>
        <p:nvSpPr>
          <p:cNvPr id="3" name="Content Placeholder 2">
            <a:extLst>
              <a:ext uri="{FF2B5EF4-FFF2-40B4-BE49-F238E27FC236}">
                <a16:creationId xmlns:a16="http://schemas.microsoft.com/office/drawing/2014/main" id="{7DAD5572-D017-4BD4-A6C2-E6A8FA38590E}"/>
              </a:ext>
            </a:extLst>
          </p:cNvPr>
          <p:cNvSpPr>
            <a:spLocks noGrp="1"/>
          </p:cNvSpPr>
          <p:nvPr>
            <p:ph idx="1"/>
          </p:nvPr>
        </p:nvSpPr>
        <p:spPr>
          <a:xfrm>
            <a:off x="581191" y="2175166"/>
            <a:ext cx="11029615" cy="1188720"/>
          </a:xfrm>
        </p:spPr>
        <p:txBody>
          <a:bodyPr>
            <a:normAutofit/>
          </a:bodyPr>
          <a:lstStyle/>
          <a:p>
            <a:pPr>
              <a:lnSpc>
                <a:spcPct val="200000"/>
              </a:lnSpc>
            </a:pPr>
            <a:r>
              <a:rPr lang="en-IN" sz="1500" dirty="0">
                <a:latin typeface="Times New Roman" panose="02020603050405020304" pitchFamily="18" charset="0"/>
                <a:cs typeface="Times New Roman" panose="02020603050405020304" pitchFamily="18" charset="0"/>
              </a:rPr>
              <a:t>In admin module, he can see all the details. Admin have a web page for controlling and accessing the details. The page </a:t>
            </a:r>
            <a:r>
              <a:rPr lang="en-IN" sz="1500" b="1" dirty="0">
                <a:latin typeface="Times New Roman" panose="02020603050405020304" pitchFamily="18" charset="0"/>
                <a:cs typeface="Times New Roman" panose="02020603050405020304" pitchFamily="18" charset="0"/>
              </a:rPr>
              <a:t>we design for the admin using JSP html and CSS. And fetch the details from DB through JDBC and Servlets.</a:t>
            </a:r>
            <a:endParaRPr lang="en-US" sz="15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0CCBE42-4FAE-6397-A689-A9E5355F2C9D}"/>
              </a:ext>
            </a:extLst>
          </p:cNvPr>
          <p:cNvSpPr>
            <a:spLocks noGrp="1"/>
          </p:cNvSpPr>
          <p:nvPr>
            <p:ph type="ftr" sz="quarter" idx="11"/>
          </p:nvPr>
        </p:nvSpPr>
        <p:spPr>
          <a:xfrm>
            <a:off x="5164767" y="6389190"/>
            <a:ext cx="6917210" cy="365125"/>
          </a:xfrm>
        </p:spPr>
        <p:txBody>
          <a:bodyPr/>
          <a:lstStyle/>
          <a:p>
            <a:r>
              <a:rPr lang="en-US" dirty="0"/>
              <a:t>14/22</a:t>
            </a:r>
          </a:p>
        </p:txBody>
      </p:sp>
    </p:spTree>
    <p:extLst>
      <p:ext uri="{BB962C8B-B14F-4D97-AF65-F5344CB8AC3E}">
        <p14:creationId xmlns:p14="http://schemas.microsoft.com/office/powerpoint/2010/main" val="65352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802C-BE53-4914-B3AF-FA295EEF5BCE}"/>
              </a:ext>
            </a:extLst>
          </p:cNvPr>
          <p:cNvSpPr>
            <a:spLocks noGrp="1"/>
          </p:cNvSpPr>
          <p:nvPr>
            <p:ph type="title"/>
          </p:nvPr>
        </p:nvSpPr>
        <p:spPr>
          <a:xfrm>
            <a:off x="581191" y="882650"/>
            <a:ext cx="11029616" cy="411027"/>
          </a:xfrm>
        </p:spPr>
        <p:txBody>
          <a:bodyPr>
            <a:noAutofit/>
          </a:bodyPr>
          <a:lstStyle/>
          <a:p>
            <a:pPr algn="ctr"/>
            <a:r>
              <a:rPr lang="en-US" sz="2500" b="1" dirty="0">
                <a:latin typeface="Times New Roman" panose="02020603050405020304" pitchFamily="18" charset="0"/>
                <a:cs typeface="Times New Roman" panose="02020603050405020304" pitchFamily="18" charset="0"/>
              </a:rPr>
              <a:t>RESULT</a:t>
            </a:r>
            <a:endParaRPr lang="en-IN" sz="2500" b="1"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2C541EC1-3673-6918-96BE-930F460B86F3}"/>
              </a:ext>
            </a:extLst>
          </p:cNvPr>
          <p:cNvSpPr>
            <a:spLocks noGrp="1"/>
          </p:cNvSpPr>
          <p:nvPr>
            <p:ph type="ftr" sz="quarter" idx="11"/>
          </p:nvPr>
        </p:nvSpPr>
        <p:spPr>
          <a:xfrm>
            <a:off x="5141617" y="6400765"/>
            <a:ext cx="6917210" cy="365125"/>
          </a:xfrm>
        </p:spPr>
        <p:txBody>
          <a:bodyPr/>
          <a:lstStyle/>
          <a:p>
            <a:r>
              <a:rPr lang="en-US" dirty="0"/>
              <a:t>15/22</a:t>
            </a:r>
          </a:p>
        </p:txBody>
      </p:sp>
      <p:sp>
        <p:nvSpPr>
          <p:cNvPr id="5" name="TextBox 4">
            <a:extLst>
              <a:ext uri="{FF2B5EF4-FFF2-40B4-BE49-F238E27FC236}">
                <a16:creationId xmlns:a16="http://schemas.microsoft.com/office/drawing/2014/main" id="{F505D4A5-EE50-E061-7F67-30BE8568FF6E}"/>
              </a:ext>
            </a:extLst>
          </p:cNvPr>
          <p:cNvSpPr txBox="1"/>
          <p:nvPr/>
        </p:nvSpPr>
        <p:spPr>
          <a:xfrm>
            <a:off x="733425" y="1522276"/>
            <a:ext cx="10877382" cy="3259354"/>
          </a:xfrm>
          <a:prstGeom prst="rect">
            <a:avLst/>
          </a:prstGeom>
          <a:noFill/>
        </p:spPr>
        <p:txBody>
          <a:bodyPr wrap="square">
            <a:spAutoFit/>
          </a:bodyPr>
          <a:lstStyle/>
          <a:p>
            <a:pPr marL="285750" indent="-285750">
              <a:lnSpc>
                <a:spcPct val="200000"/>
              </a:lnSpc>
              <a:buFont typeface="Wingdings" panose="05000000000000000000" pitchFamily="2" charset="2"/>
              <a:buChar char="§"/>
            </a:pPr>
            <a:r>
              <a:rPr lang="en-IN" sz="1500" b="1" dirty="0">
                <a:effectLst/>
                <a:latin typeface="Times New Roman" panose="02020603050405020304" pitchFamily="18" charset="0"/>
                <a:ea typeface="Times New Roman" panose="02020603050405020304" pitchFamily="18" charset="0"/>
              </a:rPr>
              <a:t>This app facilitates Farmers and Customers for smooth, effective and newly composed supply chain mechanism</a:t>
            </a:r>
            <a:r>
              <a:rPr lang="en-IN" sz="1500" dirty="0">
                <a:effectLst/>
                <a:latin typeface="Times New Roman" panose="02020603050405020304" pitchFamily="18" charset="0"/>
                <a:ea typeface="Times New Roman" panose="02020603050405020304" pitchFamily="18" charset="0"/>
              </a:rPr>
              <a:t> which is </a:t>
            </a:r>
            <a:r>
              <a:rPr lang="en-IN" sz="1500" b="1" dirty="0">
                <a:effectLst/>
                <a:latin typeface="Times New Roman" panose="02020603050405020304" pitchFamily="18" charset="0"/>
                <a:ea typeface="Times New Roman" panose="02020603050405020304" pitchFamily="18" charset="0"/>
              </a:rPr>
              <a:t>cooperative in nature </a:t>
            </a:r>
            <a:r>
              <a:rPr lang="en-IN" sz="1500" dirty="0">
                <a:effectLst/>
                <a:latin typeface="Times New Roman" panose="02020603050405020304" pitchFamily="18" charset="0"/>
                <a:ea typeface="Times New Roman" panose="02020603050405020304" pitchFamily="18" charset="0"/>
              </a:rPr>
              <a:t>and the increase in demand for locally produced food is widely acknowledged by industries, government</a:t>
            </a:r>
          </a:p>
          <a:p>
            <a:pPr marL="285750" indent="-285750">
              <a:lnSpc>
                <a:spcPct val="200000"/>
              </a:lnSpc>
              <a:buFont typeface="Wingdings" panose="05000000000000000000" pitchFamily="2" charset="2"/>
              <a:buChar char="§"/>
            </a:pPr>
            <a:endParaRPr lang="en-IN" sz="1500" dirty="0">
              <a:latin typeface="Times New Roman" panose="02020603050405020304" pitchFamily="18" charset="0"/>
            </a:endParaRPr>
          </a:p>
          <a:p>
            <a:pPr marL="285750" indent="-285750">
              <a:lnSpc>
                <a:spcPct val="200000"/>
              </a:lnSpc>
              <a:buFont typeface="Wingdings" panose="05000000000000000000" pitchFamily="2" charset="2"/>
              <a:buChar char="§"/>
            </a:pPr>
            <a:r>
              <a:rPr lang="en-IN" sz="1500" dirty="0">
                <a:effectLst/>
                <a:latin typeface="Times New Roman" panose="02020603050405020304" pitchFamily="18" charset="0"/>
                <a:ea typeface="Times New Roman" panose="02020603050405020304" pitchFamily="18" charset="0"/>
              </a:rPr>
              <a:t>This app </a:t>
            </a:r>
            <a:r>
              <a:rPr lang="en-IN" sz="1500" b="1" dirty="0">
                <a:effectLst/>
                <a:latin typeface="Times New Roman" panose="02020603050405020304" pitchFamily="18" charset="0"/>
                <a:ea typeface="Times New Roman" panose="02020603050405020304" pitchFamily="18" charset="0"/>
              </a:rPr>
              <a:t>not only focuses on direct supply of product to customers but also to provide necessary assistance to the farmers</a:t>
            </a:r>
            <a:r>
              <a:rPr lang="en-IN" sz="1500" dirty="0">
                <a:effectLst/>
                <a:latin typeface="Times New Roman" panose="02020603050405020304" pitchFamily="18" charset="0"/>
                <a:ea typeface="Times New Roman" panose="02020603050405020304" pitchFamily="18" charset="0"/>
              </a:rPr>
              <a:t>. This has </a:t>
            </a:r>
            <a:r>
              <a:rPr lang="en-IN" sz="1500" b="1" dirty="0">
                <a:latin typeface="Times New Roman" panose="02020603050405020304" pitchFamily="18" charset="0"/>
                <a:ea typeface="Times New Roman" panose="02020603050405020304" pitchFamily="18" charset="0"/>
              </a:rPr>
              <a:t>will see</a:t>
            </a:r>
            <a:r>
              <a:rPr lang="en-IN" sz="1500" b="1" dirty="0">
                <a:effectLst/>
                <a:latin typeface="Times New Roman" panose="02020603050405020304" pitchFamily="18" charset="0"/>
                <a:ea typeface="Times New Roman" panose="02020603050405020304" pitchFamily="18" charset="0"/>
              </a:rPr>
              <a:t> the rise in interest for small/medium farm product distribution projects in INDIA.</a:t>
            </a:r>
          </a:p>
          <a:p>
            <a:pPr marL="285750" indent="-285750">
              <a:lnSpc>
                <a:spcPct val="200000"/>
              </a:lnSpc>
              <a:buFont typeface="Wingdings" panose="05000000000000000000" pitchFamily="2" charset="2"/>
              <a:buChar char="§"/>
            </a:pPr>
            <a:endParaRPr lang="en-IN" sz="1500" b="1" dirty="0">
              <a:latin typeface="Times New Roman" panose="02020603050405020304" pitchFamily="18" charset="0"/>
            </a:endParaRPr>
          </a:p>
          <a:p>
            <a:pPr marL="285750" indent="-285750">
              <a:lnSpc>
                <a:spcPct val="200000"/>
              </a:lnSpc>
              <a:buFont typeface="Wingdings" panose="05000000000000000000" pitchFamily="2" charset="2"/>
              <a:buChar char="§"/>
            </a:pPr>
            <a:endParaRPr lang="en-IN" sz="1500" b="1" dirty="0"/>
          </a:p>
        </p:txBody>
      </p:sp>
    </p:spTree>
    <p:extLst>
      <p:ext uri="{BB962C8B-B14F-4D97-AF65-F5344CB8AC3E}">
        <p14:creationId xmlns:p14="http://schemas.microsoft.com/office/powerpoint/2010/main" val="124505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EB201F4-5C9A-4EB9-A564-3701871B499B}"/>
              </a:ext>
            </a:extLst>
          </p:cNvPr>
          <p:cNvSpPr txBox="1"/>
          <p:nvPr/>
        </p:nvSpPr>
        <p:spPr>
          <a:xfrm>
            <a:off x="440055" y="962324"/>
            <a:ext cx="11125200" cy="477054"/>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SCREENSHOTS</a:t>
            </a:r>
            <a:endParaRPr lang="en-IN" sz="25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873B3D-250B-4799-B425-4A1476F9BD42}"/>
              </a:ext>
            </a:extLst>
          </p:cNvPr>
          <p:cNvSpPr txBox="1"/>
          <p:nvPr/>
        </p:nvSpPr>
        <p:spPr>
          <a:xfrm>
            <a:off x="550984" y="2971800"/>
            <a:ext cx="11090031" cy="457200"/>
          </a:xfrm>
          <a:prstGeom prst="rect">
            <a:avLst/>
          </a:prstGeom>
          <a:noFill/>
        </p:spPr>
        <p:txBody>
          <a:bodyPr wrap="square" rtlCol="0">
            <a:spAutoFit/>
          </a:bodyPr>
          <a:lstStyle/>
          <a:p>
            <a:endParaRPr lang="en-IN" dirty="0"/>
          </a:p>
        </p:txBody>
      </p:sp>
      <p:sp>
        <p:nvSpPr>
          <p:cNvPr id="2" name="Footer Placeholder 1">
            <a:extLst>
              <a:ext uri="{FF2B5EF4-FFF2-40B4-BE49-F238E27FC236}">
                <a16:creationId xmlns:a16="http://schemas.microsoft.com/office/drawing/2014/main" id="{92BE4B31-ACE7-4F10-8179-BB7F4C958BD6}"/>
              </a:ext>
            </a:extLst>
          </p:cNvPr>
          <p:cNvSpPr>
            <a:spLocks noGrp="1"/>
          </p:cNvSpPr>
          <p:nvPr>
            <p:ph type="ftr" sz="quarter" idx="11"/>
          </p:nvPr>
        </p:nvSpPr>
        <p:spPr>
          <a:xfrm>
            <a:off x="5096163" y="6366041"/>
            <a:ext cx="6917210" cy="365125"/>
          </a:xfrm>
        </p:spPr>
        <p:txBody>
          <a:bodyPr/>
          <a:lstStyle/>
          <a:p>
            <a:r>
              <a:rPr lang="en-US" dirty="0"/>
              <a:t>16/22</a:t>
            </a:r>
          </a:p>
        </p:txBody>
      </p:sp>
      <p:pic>
        <p:nvPicPr>
          <p:cNvPr id="33" name="Picture 32">
            <a:extLst>
              <a:ext uri="{FF2B5EF4-FFF2-40B4-BE49-F238E27FC236}">
                <a16:creationId xmlns:a16="http://schemas.microsoft.com/office/drawing/2014/main" id="{35535650-DF87-3A4A-9292-A8D4D174B5BA}"/>
              </a:ext>
            </a:extLst>
          </p:cNvPr>
          <p:cNvPicPr>
            <a:picLocks noChangeAspect="1"/>
          </p:cNvPicPr>
          <p:nvPr/>
        </p:nvPicPr>
        <p:blipFill>
          <a:blip r:embed="rId2"/>
          <a:stretch>
            <a:fillRect/>
          </a:stretch>
        </p:blipFill>
        <p:spPr>
          <a:xfrm>
            <a:off x="6732711" y="1547099"/>
            <a:ext cx="5280662" cy="2832856"/>
          </a:xfrm>
          <a:prstGeom prst="rect">
            <a:avLst/>
          </a:prstGeom>
        </p:spPr>
      </p:pic>
      <p:pic>
        <p:nvPicPr>
          <p:cNvPr id="35" name="Picture 34">
            <a:extLst>
              <a:ext uri="{FF2B5EF4-FFF2-40B4-BE49-F238E27FC236}">
                <a16:creationId xmlns:a16="http://schemas.microsoft.com/office/drawing/2014/main" id="{78DD8D6E-1818-695D-2D04-3A7593267D37}"/>
              </a:ext>
            </a:extLst>
          </p:cNvPr>
          <p:cNvPicPr>
            <a:picLocks noChangeAspect="1"/>
          </p:cNvPicPr>
          <p:nvPr/>
        </p:nvPicPr>
        <p:blipFill>
          <a:blip r:embed="rId3"/>
          <a:stretch>
            <a:fillRect/>
          </a:stretch>
        </p:blipFill>
        <p:spPr>
          <a:xfrm>
            <a:off x="440055" y="1547100"/>
            <a:ext cx="5280663" cy="2832856"/>
          </a:xfrm>
          <a:prstGeom prst="rect">
            <a:avLst/>
          </a:prstGeom>
        </p:spPr>
      </p:pic>
    </p:spTree>
    <p:extLst>
      <p:ext uri="{BB962C8B-B14F-4D97-AF65-F5344CB8AC3E}">
        <p14:creationId xmlns:p14="http://schemas.microsoft.com/office/powerpoint/2010/main" val="3503608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FAF404-8DC7-8A36-7855-3C7B457284D9}"/>
              </a:ext>
            </a:extLst>
          </p:cNvPr>
          <p:cNvSpPr>
            <a:spLocks noGrp="1"/>
          </p:cNvSpPr>
          <p:nvPr>
            <p:ph type="ftr" sz="quarter" idx="11"/>
          </p:nvPr>
        </p:nvSpPr>
        <p:spPr>
          <a:xfrm>
            <a:off x="5125751" y="6389190"/>
            <a:ext cx="6917210" cy="365125"/>
          </a:xfrm>
        </p:spPr>
        <p:txBody>
          <a:bodyPr/>
          <a:lstStyle/>
          <a:p>
            <a:r>
              <a:rPr lang="en-US" dirty="0"/>
              <a:t>17/22</a:t>
            </a:r>
          </a:p>
        </p:txBody>
      </p:sp>
      <p:pic>
        <p:nvPicPr>
          <p:cNvPr id="7" name="Picture 6">
            <a:extLst>
              <a:ext uri="{FF2B5EF4-FFF2-40B4-BE49-F238E27FC236}">
                <a16:creationId xmlns:a16="http://schemas.microsoft.com/office/drawing/2014/main" id="{9E94FFBB-9F7F-D61D-719C-FD119B7AA8D3}"/>
              </a:ext>
            </a:extLst>
          </p:cNvPr>
          <p:cNvPicPr>
            <a:picLocks noChangeAspect="1"/>
          </p:cNvPicPr>
          <p:nvPr/>
        </p:nvPicPr>
        <p:blipFill>
          <a:blip r:embed="rId2"/>
          <a:stretch>
            <a:fillRect/>
          </a:stretch>
        </p:blipFill>
        <p:spPr>
          <a:xfrm>
            <a:off x="8584356" y="1031994"/>
            <a:ext cx="1350241" cy="2927351"/>
          </a:xfrm>
          <a:prstGeom prst="rect">
            <a:avLst/>
          </a:prstGeom>
        </p:spPr>
      </p:pic>
      <p:pic>
        <p:nvPicPr>
          <p:cNvPr id="9" name="Picture 8">
            <a:extLst>
              <a:ext uri="{FF2B5EF4-FFF2-40B4-BE49-F238E27FC236}">
                <a16:creationId xmlns:a16="http://schemas.microsoft.com/office/drawing/2014/main" id="{22D2574E-FE98-9F65-85E3-A9A8E1A3CC80}"/>
              </a:ext>
            </a:extLst>
          </p:cNvPr>
          <p:cNvPicPr>
            <a:picLocks noChangeAspect="1"/>
          </p:cNvPicPr>
          <p:nvPr/>
        </p:nvPicPr>
        <p:blipFill>
          <a:blip r:embed="rId3"/>
          <a:stretch>
            <a:fillRect/>
          </a:stretch>
        </p:blipFill>
        <p:spPr>
          <a:xfrm>
            <a:off x="6568517" y="1009650"/>
            <a:ext cx="1370855" cy="2972041"/>
          </a:xfrm>
          <a:prstGeom prst="rect">
            <a:avLst/>
          </a:prstGeom>
        </p:spPr>
      </p:pic>
      <p:pic>
        <p:nvPicPr>
          <p:cNvPr id="11" name="Picture 10">
            <a:extLst>
              <a:ext uri="{FF2B5EF4-FFF2-40B4-BE49-F238E27FC236}">
                <a16:creationId xmlns:a16="http://schemas.microsoft.com/office/drawing/2014/main" id="{06BBDFA2-596F-7D9F-36A1-0C8F907A8ACF}"/>
              </a:ext>
            </a:extLst>
          </p:cNvPr>
          <p:cNvPicPr>
            <a:picLocks noChangeAspect="1"/>
          </p:cNvPicPr>
          <p:nvPr/>
        </p:nvPicPr>
        <p:blipFill>
          <a:blip r:embed="rId4"/>
          <a:stretch>
            <a:fillRect/>
          </a:stretch>
        </p:blipFill>
        <p:spPr>
          <a:xfrm>
            <a:off x="466725" y="1009650"/>
            <a:ext cx="5456808" cy="2927350"/>
          </a:xfrm>
          <a:prstGeom prst="rect">
            <a:avLst/>
          </a:prstGeom>
        </p:spPr>
      </p:pic>
    </p:spTree>
    <p:extLst>
      <p:ext uri="{BB962C8B-B14F-4D97-AF65-F5344CB8AC3E}">
        <p14:creationId xmlns:p14="http://schemas.microsoft.com/office/powerpoint/2010/main" val="177687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FAF404-8DC7-8A36-7855-3C7B457284D9}"/>
              </a:ext>
            </a:extLst>
          </p:cNvPr>
          <p:cNvSpPr>
            <a:spLocks noGrp="1"/>
          </p:cNvSpPr>
          <p:nvPr>
            <p:ph type="ftr" sz="quarter" idx="11"/>
          </p:nvPr>
        </p:nvSpPr>
        <p:spPr>
          <a:xfrm>
            <a:off x="5164767" y="6377616"/>
            <a:ext cx="6917210" cy="365125"/>
          </a:xfrm>
        </p:spPr>
        <p:txBody>
          <a:bodyPr/>
          <a:lstStyle/>
          <a:p>
            <a:r>
              <a:rPr lang="en-US" dirty="0"/>
              <a:t>18/22</a:t>
            </a:r>
          </a:p>
        </p:txBody>
      </p:sp>
      <p:pic>
        <p:nvPicPr>
          <p:cNvPr id="4" name="Picture 3">
            <a:extLst>
              <a:ext uri="{FF2B5EF4-FFF2-40B4-BE49-F238E27FC236}">
                <a16:creationId xmlns:a16="http://schemas.microsoft.com/office/drawing/2014/main" id="{C6183BED-D907-0916-C841-74C7EB08F3D2}"/>
              </a:ext>
            </a:extLst>
          </p:cNvPr>
          <p:cNvPicPr>
            <a:picLocks noChangeAspect="1"/>
          </p:cNvPicPr>
          <p:nvPr/>
        </p:nvPicPr>
        <p:blipFill>
          <a:blip r:embed="rId2"/>
          <a:stretch>
            <a:fillRect/>
          </a:stretch>
        </p:blipFill>
        <p:spPr>
          <a:xfrm>
            <a:off x="6991350" y="919162"/>
            <a:ext cx="4196179" cy="2251075"/>
          </a:xfrm>
          <a:prstGeom prst="rect">
            <a:avLst/>
          </a:prstGeom>
        </p:spPr>
      </p:pic>
      <p:pic>
        <p:nvPicPr>
          <p:cNvPr id="6" name="Picture 5">
            <a:extLst>
              <a:ext uri="{FF2B5EF4-FFF2-40B4-BE49-F238E27FC236}">
                <a16:creationId xmlns:a16="http://schemas.microsoft.com/office/drawing/2014/main" id="{882D7030-B78D-2E92-72BA-651E15AF62FE}"/>
              </a:ext>
            </a:extLst>
          </p:cNvPr>
          <p:cNvPicPr>
            <a:picLocks noChangeAspect="1"/>
          </p:cNvPicPr>
          <p:nvPr/>
        </p:nvPicPr>
        <p:blipFill>
          <a:blip r:embed="rId3"/>
          <a:stretch>
            <a:fillRect/>
          </a:stretch>
        </p:blipFill>
        <p:spPr>
          <a:xfrm>
            <a:off x="833377" y="941970"/>
            <a:ext cx="4636017" cy="2487030"/>
          </a:xfrm>
          <a:prstGeom prst="rect">
            <a:avLst/>
          </a:prstGeom>
        </p:spPr>
      </p:pic>
    </p:spTree>
    <p:extLst>
      <p:ext uri="{BB962C8B-B14F-4D97-AF65-F5344CB8AC3E}">
        <p14:creationId xmlns:p14="http://schemas.microsoft.com/office/powerpoint/2010/main" val="3023215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A548A3B-402A-5F15-F056-C98DE2BCC0B2}"/>
              </a:ext>
            </a:extLst>
          </p:cNvPr>
          <p:cNvSpPr>
            <a:spLocks noGrp="1"/>
          </p:cNvSpPr>
          <p:nvPr>
            <p:ph type="ftr" sz="quarter" idx="11"/>
          </p:nvPr>
        </p:nvSpPr>
        <p:spPr>
          <a:xfrm>
            <a:off x="5176341" y="6400765"/>
            <a:ext cx="6917210" cy="365125"/>
          </a:xfrm>
        </p:spPr>
        <p:txBody>
          <a:bodyPr/>
          <a:lstStyle/>
          <a:p>
            <a:r>
              <a:rPr lang="en-US" dirty="0"/>
              <a:t>19/22</a:t>
            </a:r>
          </a:p>
        </p:txBody>
      </p:sp>
      <p:pic>
        <p:nvPicPr>
          <p:cNvPr id="4" name="Picture 3">
            <a:extLst>
              <a:ext uri="{FF2B5EF4-FFF2-40B4-BE49-F238E27FC236}">
                <a16:creationId xmlns:a16="http://schemas.microsoft.com/office/drawing/2014/main" id="{4ECC2A0D-632E-5D87-7A9A-16AE64EC068D}"/>
              </a:ext>
            </a:extLst>
          </p:cNvPr>
          <p:cNvPicPr>
            <a:picLocks noChangeAspect="1"/>
          </p:cNvPicPr>
          <p:nvPr/>
        </p:nvPicPr>
        <p:blipFill>
          <a:blip r:embed="rId2"/>
          <a:stretch>
            <a:fillRect/>
          </a:stretch>
        </p:blipFill>
        <p:spPr>
          <a:xfrm>
            <a:off x="1060376" y="1085849"/>
            <a:ext cx="2390111" cy="3952875"/>
          </a:xfrm>
          <a:prstGeom prst="rect">
            <a:avLst/>
          </a:prstGeom>
        </p:spPr>
      </p:pic>
      <p:pic>
        <p:nvPicPr>
          <p:cNvPr id="6" name="Picture 5">
            <a:extLst>
              <a:ext uri="{FF2B5EF4-FFF2-40B4-BE49-F238E27FC236}">
                <a16:creationId xmlns:a16="http://schemas.microsoft.com/office/drawing/2014/main" id="{C048FFA5-AC28-625B-18B5-4BBD8104A740}"/>
              </a:ext>
            </a:extLst>
          </p:cNvPr>
          <p:cNvPicPr>
            <a:picLocks noChangeAspect="1"/>
          </p:cNvPicPr>
          <p:nvPr/>
        </p:nvPicPr>
        <p:blipFill>
          <a:blip r:embed="rId3"/>
          <a:stretch>
            <a:fillRect/>
          </a:stretch>
        </p:blipFill>
        <p:spPr>
          <a:xfrm>
            <a:off x="4068310" y="1085849"/>
            <a:ext cx="2426558" cy="3952875"/>
          </a:xfrm>
          <a:prstGeom prst="rect">
            <a:avLst/>
          </a:prstGeom>
        </p:spPr>
      </p:pic>
      <p:pic>
        <p:nvPicPr>
          <p:cNvPr id="8" name="Picture 7">
            <a:extLst>
              <a:ext uri="{FF2B5EF4-FFF2-40B4-BE49-F238E27FC236}">
                <a16:creationId xmlns:a16="http://schemas.microsoft.com/office/drawing/2014/main" id="{00D96D39-8DA6-D0AE-76AD-663C840AC170}"/>
              </a:ext>
            </a:extLst>
          </p:cNvPr>
          <p:cNvPicPr>
            <a:picLocks noChangeAspect="1"/>
          </p:cNvPicPr>
          <p:nvPr/>
        </p:nvPicPr>
        <p:blipFill>
          <a:blip r:embed="rId4"/>
          <a:stretch>
            <a:fillRect/>
          </a:stretch>
        </p:blipFill>
        <p:spPr>
          <a:xfrm>
            <a:off x="7226945" y="1085849"/>
            <a:ext cx="2426558" cy="3965944"/>
          </a:xfrm>
          <a:prstGeom prst="rect">
            <a:avLst/>
          </a:prstGeom>
        </p:spPr>
      </p:pic>
    </p:spTree>
    <p:extLst>
      <p:ext uri="{BB962C8B-B14F-4D97-AF65-F5344CB8AC3E}">
        <p14:creationId xmlns:p14="http://schemas.microsoft.com/office/powerpoint/2010/main" val="240982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075A-EA16-42F6-8195-A964CA8D9B56}"/>
              </a:ext>
            </a:extLst>
          </p:cNvPr>
          <p:cNvSpPr>
            <a:spLocks noGrp="1"/>
          </p:cNvSpPr>
          <p:nvPr>
            <p:ph type="title"/>
          </p:nvPr>
        </p:nvSpPr>
        <p:spPr>
          <a:xfrm>
            <a:off x="581192" y="702157"/>
            <a:ext cx="11029616" cy="357400"/>
          </a:xfrm>
        </p:spPr>
        <p:txBody>
          <a:bodyPr>
            <a:noAutofit/>
          </a:bodyPr>
          <a:lstStyle/>
          <a:p>
            <a:pPr algn="ctr"/>
            <a:r>
              <a:rPr lang="en-US" sz="25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00A373B-08D9-497F-BC73-618A1F0A87F2}"/>
              </a:ext>
            </a:extLst>
          </p:cNvPr>
          <p:cNvSpPr>
            <a:spLocks noGrp="1"/>
          </p:cNvSpPr>
          <p:nvPr>
            <p:ph idx="1"/>
          </p:nvPr>
        </p:nvSpPr>
        <p:spPr>
          <a:xfrm>
            <a:off x="581192" y="1273216"/>
            <a:ext cx="11210758" cy="4882627"/>
          </a:xfrm>
        </p:spPr>
        <p:txBody>
          <a:bodyPr>
            <a:noAutofit/>
          </a:bodyPr>
          <a:lstStyle/>
          <a:p>
            <a:pPr marL="285750" indent="-285750" algn="just">
              <a:lnSpc>
                <a:spcPct val="250000"/>
              </a:lnSpc>
              <a:buClr>
                <a:srgbClr val="00B0F0"/>
              </a:buClr>
              <a:buFont typeface="Wingdings" panose="05000000000000000000" pitchFamily="2" charset="2"/>
              <a:buChar char="§"/>
            </a:pPr>
            <a:endParaRPr lang="en-US" sz="1500" dirty="0">
              <a:latin typeface="Times New Roman" panose="02020603050405020304" pitchFamily="18" charset="0"/>
              <a:cs typeface="Times New Roman" panose="02020603050405020304" pitchFamily="18" charset="0"/>
            </a:endParaRPr>
          </a:p>
          <a:p>
            <a:pPr algn="just">
              <a:lnSpc>
                <a:spcPct val="150000"/>
              </a:lnSpc>
              <a:spcBef>
                <a:spcPts val="0"/>
              </a:spcBef>
              <a:spcAft>
                <a:spcPts val="0"/>
              </a:spcAft>
            </a:pPr>
            <a:r>
              <a:rPr lang="en-IN" sz="1500" dirty="0">
                <a:effectLst/>
                <a:latin typeface="Times New Roman" panose="02020603050405020304" pitchFamily="18" charset="0"/>
                <a:ea typeface="Calibri" panose="020F0502020204030204" pitchFamily="34" charset="0"/>
              </a:rPr>
              <a:t>India’s one of the Top priority sector is agriculture. but today the people involved in agriculture experience problem in their day-to-day life due to extreme poverty. </a:t>
            </a:r>
          </a:p>
          <a:p>
            <a:pPr marL="0" indent="0" algn="just">
              <a:lnSpc>
                <a:spcPct val="150000"/>
              </a:lnSpc>
              <a:spcBef>
                <a:spcPts val="0"/>
              </a:spcBef>
              <a:spcAft>
                <a:spcPts val="0"/>
              </a:spcAft>
              <a:buNone/>
            </a:pPr>
            <a:endParaRPr lang="en-IN" sz="1500" dirty="0">
              <a:effectLst/>
              <a:latin typeface="Times New Roman" panose="02020603050405020304" pitchFamily="18" charset="0"/>
              <a:ea typeface="Calibri" panose="020F0502020204030204" pitchFamily="34" charset="0"/>
            </a:endParaRPr>
          </a:p>
          <a:p>
            <a:pPr marL="0" marR="0" indent="228600" algn="just">
              <a:lnSpc>
                <a:spcPct val="150000"/>
              </a:lnSpc>
              <a:spcBef>
                <a:spcPts val="0"/>
              </a:spcBef>
              <a:spcAft>
                <a:spcPts val="0"/>
              </a:spcAft>
            </a:pPr>
            <a:r>
              <a:rPr lang="en-IN" sz="1500" b="1" dirty="0">
                <a:latin typeface="Times New Roman" panose="02020603050405020304" pitchFamily="18" charset="0"/>
                <a:ea typeface="Calibri" panose="020F0502020204030204" pitchFamily="34" charset="0"/>
              </a:rPr>
              <a:t>I</a:t>
            </a:r>
            <a:r>
              <a:rPr lang="en-IN" sz="1500" b="1" dirty="0">
                <a:effectLst/>
                <a:latin typeface="Times New Roman" panose="02020603050405020304" pitchFamily="18" charset="0"/>
                <a:ea typeface="Calibri" panose="020F0502020204030204" pitchFamily="34" charset="0"/>
              </a:rPr>
              <a:t>ncome generation</a:t>
            </a:r>
            <a:r>
              <a:rPr lang="en-IN" sz="1500" dirty="0">
                <a:effectLst/>
                <a:latin typeface="Times New Roman" panose="02020603050405020304" pitchFamily="18" charset="0"/>
                <a:ea typeface="Calibri" panose="020F0502020204030204" pitchFamily="34" charset="0"/>
              </a:rPr>
              <a:t> by farmer is been a key issue. </a:t>
            </a:r>
          </a:p>
          <a:p>
            <a:pPr marL="0" marR="0" indent="0" algn="just">
              <a:lnSpc>
                <a:spcPct val="150000"/>
              </a:lnSpc>
              <a:spcBef>
                <a:spcPts val="0"/>
              </a:spcBef>
              <a:spcAft>
                <a:spcPts val="0"/>
              </a:spcAft>
              <a:buNone/>
            </a:pPr>
            <a:endParaRPr lang="en-IN" sz="1500" dirty="0">
              <a:effectLst/>
              <a:latin typeface="Times New Roman" panose="02020603050405020304" pitchFamily="18" charset="0"/>
              <a:ea typeface="Calibri" panose="020F0502020204030204" pitchFamily="34" charset="0"/>
            </a:endParaRPr>
          </a:p>
          <a:p>
            <a:pPr marL="0" marR="0" indent="228600" algn="just">
              <a:lnSpc>
                <a:spcPct val="150000"/>
              </a:lnSpc>
              <a:spcBef>
                <a:spcPts val="0"/>
              </a:spcBef>
              <a:spcAft>
                <a:spcPts val="0"/>
              </a:spcAft>
            </a:pPr>
            <a:r>
              <a:rPr lang="en-IN" sz="1500" dirty="0">
                <a:effectLst/>
                <a:latin typeface="Times New Roman" panose="02020603050405020304" pitchFamily="18" charset="0"/>
                <a:ea typeface="Calibri" panose="020F0502020204030204" pitchFamily="34" charset="0"/>
              </a:rPr>
              <a:t>This app </a:t>
            </a:r>
            <a:r>
              <a:rPr lang="en-IN" sz="1500" b="1" dirty="0">
                <a:effectLst/>
                <a:latin typeface="Times New Roman" panose="02020603050405020304" pitchFamily="18" charset="0"/>
                <a:ea typeface="Calibri" panose="020F0502020204030204" pitchFamily="34" charset="0"/>
              </a:rPr>
              <a:t>ensure farmers for maximum profitability by using direct farmer to customer supply chain management</a:t>
            </a:r>
            <a:r>
              <a:rPr lang="en-IN" sz="1500" dirty="0">
                <a:effectLst/>
                <a:latin typeface="Times New Roman" panose="02020603050405020304" pitchFamily="18" charset="0"/>
                <a:ea typeface="Calibri" panose="020F0502020204030204" pitchFamily="34" charset="0"/>
              </a:rPr>
              <a:t>.</a:t>
            </a:r>
          </a:p>
          <a:p>
            <a:pPr marL="0" marR="0" indent="0" algn="just">
              <a:lnSpc>
                <a:spcPct val="150000"/>
              </a:lnSpc>
              <a:spcBef>
                <a:spcPts val="0"/>
              </a:spcBef>
              <a:spcAft>
                <a:spcPts val="0"/>
              </a:spcAft>
              <a:buNone/>
            </a:pPr>
            <a:endParaRPr lang="en-IN" sz="1500" dirty="0">
              <a:effectLst/>
              <a:latin typeface="Times New Roman" panose="02020603050405020304" pitchFamily="18" charset="0"/>
              <a:ea typeface="Calibri" panose="020F0502020204030204" pitchFamily="34" charset="0"/>
            </a:endParaRPr>
          </a:p>
          <a:p>
            <a:pPr marL="0" marR="0" indent="228600" algn="just">
              <a:lnSpc>
                <a:spcPct val="150000"/>
              </a:lnSpc>
              <a:spcBef>
                <a:spcPts val="0"/>
              </a:spcBef>
              <a:spcAft>
                <a:spcPts val="0"/>
              </a:spcAft>
            </a:pPr>
            <a:r>
              <a:rPr lang="en-IN" sz="1500" dirty="0">
                <a:effectLst/>
                <a:latin typeface="Times New Roman" panose="02020603050405020304" pitchFamily="18" charset="0"/>
                <a:ea typeface="Calibri" panose="020F0502020204030204" pitchFamily="34" charset="0"/>
              </a:rPr>
              <a:t> The </a:t>
            </a:r>
            <a:r>
              <a:rPr lang="en-IN" sz="1500" b="1" dirty="0">
                <a:effectLst/>
                <a:latin typeface="Times New Roman" panose="02020603050405020304" pitchFamily="18" charset="0"/>
                <a:ea typeface="Calibri" panose="020F0502020204030204" pitchFamily="34" charset="0"/>
              </a:rPr>
              <a:t>initial aim </a:t>
            </a:r>
            <a:r>
              <a:rPr lang="en-IN" sz="1500" dirty="0">
                <a:effectLst/>
                <a:latin typeface="Times New Roman" panose="02020603050405020304" pitchFamily="18" charset="0"/>
                <a:ea typeface="Calibri" panose="020F0502020204030204" pitchFamily="34" charset="0"/>
              </a:rPr>
              <a:t>of this of this app is to </a:t>
            </a:r>
            <a:r>
              <a:rPr lang="en-IN" sz="1500" b="1" dirty="0">
                <a:effectLst/>
                <a:latin typeface="Times New Roman" panose="02020603050405020304" pitchFamily="18" charset="0"/>
                <a:ea typeface="Calibri" panose="020F0502020204030204" pitchFamily="34" charset="0"/>
              </a:rPr>
              <a:t>help to bring cooperative structure to one of the labour intensive job. </a:t>
            </a:r>
          </a:p>
          <a:p>
            <a:pPr marL="0" marR="0" indent="0" algn="just">
              <a:lnSpc>
                <a:spcPct val="150000"/>
              </a:lnSpc>
              <a:spcBef>
                <a:spcPts val="0"/>
              </a:spcBef>
              <a:spcAft>
                <a:spcPts val="0"/>
              </a:spcAft>
              <a:buNone/>
            </a:pPr>
            <a:endParaRPr lang="en-IN" sz="1500" b="1" dirty="0">
              <a:effectLst/>
              <a:latin typeface="Calibri" panose="020F0502020204030204" pitchFamily="34" charset="0"/>
              <a:ea typeface="Calibri" panose="020F0502020204030204" pitchFamily="34" charset="0"/>
            </a:endParaRPr>
          </a:p>
          <a:p>
            <a:pPr algn="just">
              <a:lnSpc>
                <a:spcPct val="150000"/>
              </a:lnSpc>
              <a:spcBef>
                <a:spcPts val="0"/>
              </a:spcBef>
              <a:spcAft>
                <a:spcPts val="0"/>
              </a:spcAft>
            </a:pPr>
            <a:r>
              <a:rPr lang="en-IN" sz="1500" dirty="0">
                <a:effectLst/>
                <a:latin typeface="Times New Roman" panose="02020603050405020304" pitchFamily="18" charset="0"/>
                <a:ea typeface="Calibri" panose="020F0502020204030204" pitchFamily="34" charset="0"/>
              </a:rPr>
              <a:t>Use of these technologies is </a:t>
            </a:r>
            <a:r>
              <a:rPr lang="en-IN" sz="1500" b="1" dirty="0">
                <a:effectLst/>
                <a:latin typeface="Times New Roman" panose="02020603050405020304" pitchFamily="18" charset="0"/>
                <a:ea typeface="Calibri" panose="020F0502020204030204" pitchFamily="34" charset="0"/>
              </a:rPr>
              <a:t>easy to keep records for the products sold by the farmers</a:t>
            </a:r>
            <a:r>
              <a:rPr lang="en-IN" sz="1500" dirty="0">
                <a:effectLst/>
                <a:latin typeface="Times New Roman" panose="02020603050405020304" pitchFamily="18" charset="0"/>
                <a:ea typeface="Calibri" panose="020F0502020204030204" pitchFamily="34" charset="0"/>
              </a:rPr>
              <a:t> which is </a:t>
            </a:r>
            <a:r>
              <a:rPr lang="en-IN" sz="1500" b="1" dirty="0">
                <a:effectLst/>
                <a:latin typeface="Times New Roman" panose="02020603050405020304" pitchFamily="18" charset="0"/>
                <a:ea typeface="Calibri" panose="020F0502020204030204" pitchFamily="34" charset="0"/>
              </a:rPr>
              <a:t>used as a reference for future purposes like keeping records of the crops and their profit margin in various seasons. Crop management system in their land</a:t>
            </a:r>
            <a:r>
              <a:rPr lang="en-IN" sz="1500" dirty="0">
                <a:effectLst/>
                <a:latin typeface="Times New Roman" panose="02020603050405020304" pitchFamily="18" charset="0"/>
                <a:ea typeface="Calibri" panose="020F0502020204030204" pitchFamily="34" charset="0"/>
              </a:rPr>
              <a:t>.</a:t>
            </a:r>
          </a:p>
          <a:p>
            <a:pPr marL="0" indent="0" algn="just">
              <a:lnSpc>
                <a:spcPct val="150000"/>
              </a:lnSpc>
              <a:spcBef>
                <a:spcPts val="0"/>
              </a:spcBef>
              <a:spcAft>
                <a:spcPts val="0"/>
              </a:spcAft>
              <a:buNone/>
            </a:pPr>
            <a:endParaRPr lang="en-IN" sz="1500" dirty="0">
              <a:effectLst/>
              <a:latin typeface="Calibri" panose="020F0502020204030204" pitchFamily="34" charset="0"/>
              <a:ea typeface="Calibri" panose="020F0502020204030204" pitchFamily="34" charset="0"/>
            </a:endParaRPr>
          </a:p>
          <a:p>
            <a:pPr algn="just">
              <a:lnSpc>
                <a:spcPct val="150000"/>
              </a:lnSpc>
              <a:spcBef>
                <a:spcPts val="0"/>
              </a:spcBef>
              <a:spcAft>
                <a:spcPts val="0"/>
              </a:spcAft>
            </a:pPr>
            <a:r>
              <a:rPr lang="en-IN" sz="1500" dirty="0">
                <a:effectLst/>
                <a:latin typeface="Times New Roman" panose="02020603050405020304" pitchFamily="18" charset="0"/>
                <a:ea typeface="Calibri" panose="020F0502020204030204" pitchFamily="34" charset="0"/>
              </a:rPr>
              <a:t>There are many similar apps are existing but </a:t>
            </a:r>
            <a:r>
              <a:rPr lang="en-IN" sz="1500" b="1" dirty="0">
                <a:effectLst/>
                <a:latin typeface="Times New Roman" panose="02020603050405020304" pitchFamily="18" charset="0"/>
                <a:ea typeface="Calibri" panose="020F0502020204030204" pitchFamily="34" charset="0"/>
              </a:rPr>
              <a:t>this app is differs by providing shop keeper exclusive for farmers where they can purchase their needs like Weedicide, Pesticide, Essential tools, seeds, manure, etc. and also shopkeeper has the data of the farmers. </a:t>
            </a:r>
            <a:endParaRPr lang="en-US" sz="1500" b="1" dirty="0"/>
          </a:p>
          <a:p>
            <a:pPr algn="just"/>
            <a:endParaRPr lang="en-US" sz="1500" dirty="0"/>
          </a:p>
        </p:txBody>
      </p:sp>
      <p:sp>
        <p:nvSpPr>
          <p:cNvPr id="4" name="Footer Placeholder 3">
            <a:extLst>
              <a:ext uri="{FF2B5EF4-FFF2-40B4-BE49-F238E27FC236}">
                <a16:creationId xmlns:a16="http://schemas.microsoft.com/office/drawing/2014/main" id="{1A1FB410-8FE1-9BA0-74E4-045E24CB441E}"/>
              </a:ext>
            </a:extLst>
          </p:cNvPr>
          <p:cNvSpPr>
            <a:spLocks noGrp="1"/>
          </p:cNvSpPr>
          <p:nvPr>
            <p:ph type="ftr" sz="quarter" idx="11"/>
          </p:nvPr>
        </p:nvSpPr>
        <p:spPr>
          <a:xfrm>
            <a:off x="5205397" y="6385779"/>
            <a:ext cx="6917210" cy="365125"/>
          </a:xfrm>
        </p:spPr>
        <p:txBody>
          <a:bodyPr/>
          <a:lstStyle/>
          <a:p>
            <a:r>
              <a:rPr lang="en-US" dirty="0"/>
              <a:t>2/25</a:t>
            </a:r>
          </a:p>
        </p:txBody>
      </p:sp>
    </p:spTree>
    <p:extLst>
      <p:ext uri="{BB962C8B-B14F-4D97-AF65-F5344CB8AC3E}">
        <p14:creationId xmlns:p14="http://schemas.microsoft.com/office/powerpoint/2010/main" val="1907109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2200-398C-4740-A775-F4F44C660AD1}"/>
              </a:ext>
            </a:extLst>
          </p:cNvPr>
          <p:cNvSpPr>
            <a:spLocks noGrp="1"/>
          </p:cNvSpPr>
          <p:nvPr>
            <p:ph type="title"/>
          </p:nvPr>
        </p:nvSpPr>
        <p:spPr>
          <a:xfrm>
            <a:off x="581192" y="702156"/>
            <a:ext cx="11029616" cy="679604"/>
          </a:xfrm>
        </p:spPr>
        <p:txBody>
          <a:bodyPr>
            <a:noAutofit/>
          </a:bodyPr>
          <a:lstStyle/>
          <a:p>
            <a:pPr algn="ctr"/>
            <a:r>
              <a:rPr lang="en-US" sz="2500" b="1" dirty="0">
                <a:latin typeface="Times New Roman" panose="02020603050405020304" pitchFamily="18" charset="0"/>
                <a:cs typeface="Times New Roman" panose="02020603050405020304" pitchFamily="18" charset="0"/>
              </a:rPr>
              <a:t>CONCLUSION</a:t>
            </a:r>
          </a:p>
        </p:txBody>
      </p:sp>
      <p:sp>
        <p:nvSpPr>
          <p:cNvPr id="3" name="Footer Placeholder 2">
            <a:extLst>
              <a:ext uri="{FF2B5EF4-FFF2-40B4-BE49-F238E27FC236}">
                <a16:creationId xmlns:a16="http://schemas.microsoft.com/office/drawing/2014/main" id="{8538DE33-4874-FC26-956E-001D199E5E6E}"/>
              </a:ext>
            </a:extLst>
          </p:cNvPr>
          <p:cNvSpPr>
            <a:spLocks noGrp="1"/>
          </p:cNvSpPr>
          <p:nvPr>
            <p:ph type="ftr" sz="quarter" idx="11"/>
          </p:nvPr>
        </p:nvSpPr>
        <p:spPr>
          <a:xfrm>
            <a:off x="5049020" y="6400765"/>
            <a:ext cx="6917210" cy="365125"/>
          </a:xfrm>
        </p:spPr>
        <p:txBody>
          <a:bodyPr/>
          <a:lstStyle/>
          <a:p>
            <a:r>
              <a:rPr lang="en-US" dirty="0"/>
              <a:t>20/22</a:t>
            </a:r>
          </a:p>
        </p:txBody>
      </p:sp>
      <p:sp>
        <p:nvSpPr>
          <p:cNvPr id="5" name="TextBox 4">
            <a:extLst>
              <a:ext uri="{FF2B5EF4-FFF2-40B4-BE49-F238E27FC236}">
                <a16:creationId xmlns:a16="http://schemas.microsoft.com/office/drawing/2014/main" id="{E47406A8-DFB5-A365-180E-5844467A4899}"/>
              </a:ext>
            </a:extLst>
          </p:cNvPr>
          <p:cNvSpPr txBox="1"/>
          <p:nvPr/>
        </p:nvSpPr>
        <p:spPr>
          <a:xfrm>
            <a:off x="581191" y="1773383"/>
            <a:ext cx="11167463" cy="2539991"/>
          </a:xfrm>
          <a:prstGeom prst="rect">
            <a:avLst/>
          </a:prstGeom>
          <a:noFill/>
        </p:spPr>
        <p:txBody>
          <a:bodyPr wrap="square">
            <a:spAutoFit/>
          </a:bodyPr>
          <a:lstStyle/>
          <a:p>
            <a:pPr marL="285750" marR="0" indent="-285750" algn="just">
              <a:lnSpc>
                <a:spcPct val="200000"/>
              </a:lnSpc>
              <a:spcBef>
                <a:spcPts val="0"/>
              </a:spcBef>
              <a:spcAft>
                <a:spcPts val="800"/>
              </a:spcAft>
              <a:buFont typeface="Wingdings" panose="05000000000000000000" pitchFamily="2" charset="2"/>
              <a:buChar char="§"/>
            </a:pPr>
            <a:r>
              <a:rPr lang="en-US" sz="1500" b="1" dirty="0">
                <a:effectLst/>
                <a:latin typeface="Times New Roman" panose="02020603050405020304" pitchFamily="18" charset="0"/>
                <a:ea typeface="Calibri" panose="020F0502020204030204" pitchFamily="34" charset="0"/>
              </a:rPr>
              <a:t>Android application connects the near-by farmers and help mutually</a:t>
            </a:r>
            <a:r>
              <a:rPr lang="en-US" sz="1500" dirty="0">
                <a:effectLst/>
                <a:latin typeface="Times New Roman" panose="02020603050405020304" pitchFamily="18" charset="0"/>
                <a:ea typeface="Calibri" panose="020F0502020204030204" pitchFamily="34" charset="0"/>
              </a:rPr>
              <a:t> for the increased production by sharing the resources </a:t>
            </a:r>
            <a:r>
              <a:rPr lang="en-US" sz="1500" b="1" dirty="0">
                <a:effectLst/>
                <a:latin typeface="Times New Roman" panose="02020603050405020304" pitchFamily="18" charset="0"/>
                <a:ea typeface="Calibri" panose="020F0502020204030204" pitchFamily="34" charset="0"/>
              </a:rPr>
              <a:t>our aim is not only to provide direct supply of their good but also to provide necessary assistance to farmers</a:t>
            </a:r>
            <a:r>
              <a:rPr lang="en-IN" sz="1500" b="1" dirty="0">
                <a:solidFill>
                  <a:srgbClr val="000000"/>
                </a:solidFill>
                <a:effectLst/>
                <a:latin typeface="Times New Roman" panose="02020603050405020304" pitchFamily="18" charset="0"/>
                <a:ea typeface="Times New Roman" panose="02020603050405020304" pitchFamily="18" charset="0"/>
              </a:rPr>
              <a:t>.</a:t>
            </a:r>
          </a:p>
          <a:p>
            <a:pPr marL="0" marR="0" indent="457200" algn="just">
              <a:lnSpc>
                <a:spcPct val="200000"/>
              </a:lnSpc>
              <a:spcBef>
                <a:spcPts val="0"/>
              </a:spcBef>
              <a:spcAft>
                <a:spcPts val="800"/>
              </a:spcAft>
            </a:pPr>
            <a:r>
              <a:rPr lang="en-IN" sz="1500" dirty="0">
                <a:solidFill>
                  <a:srgbClr val="000000"/>
                </a:solidFill>
                <a:effectLst/>
                <a:latin typeface="Times New Roman" panose="02020603050405020304" pitchFamily="18" charset="0"/>
                <a:ea typeface="Times New Roman" panose="02020603050405020304" pitchFamily="18" charset="0"/>
              </a:rPr>
              <a:t> </a:t>
            </a:r>
            <a:endParaRPr lang="en-IN" sz="1500" dirty="0">
              <a:effectLst/>
              <a:latin typeface="Calibri" panose="020F0502020204030204" pitchFamily="34" charset="0"/>
              <a:ea typeface="Calibri" panose="020F0502020204030204" pitchFamily="34" charset="0"/>
            </a:endParaRPr>
          </a:p>
          <a:p>
            <a:pPr marL="285750" marR="0" indent="-285750" algn="just">
              <a:lnSpc>
                <a:spcPct val="200000"/>
              </a:lnSpc>
              <a:spcBef>
                <a:spcPts val="0"/>
              </a:spcBef>
              <a:spcAft>
                <a:spcPts val="800"/>
              </a:spcAft>
              <a:buFont typeface="Wingdings" panose="05000000000000000000" pitchFamily="2" charset="2"/>
              <a:buChar char="§"/>
            </a:pPr>
            <a:r>
              <a:rPr lang="en-IN" sz="1500" dirty="0">
                <a:solidFill>
                  <a:srgbClr val="000000"/>
                </a:solidFill>
                <a:effectLst/>
                <a:latin typeface="Times New Roman" panose="02020603050405020304" pitchFamily="18" charset="0"/>
                <a:ea typeface="Times New Roman" panose="02020603050405020304" pitchFamily="18" charset="0"/>
              </a:rPr>
              <a:t>In this application </a:t>
            </a:r>
            <a:r>
              <a:rPr lang="en-IN" sz="1500" b="1" dirty="0">
                <a:solidFill>
                  <a:srgbClr val="000000"/>
                </a:solidFill>
                <a:effectLst/>
                <a:latin typeface="Times New Roman" panose="02020603050405020304" pitchFamily="18" charset="0"/>
                <a:ea typeface="Times New Roman" panose="02020603050405020304" pitchFamily="18" charset="0"/>
              </a:rPr>
              <a:t>shopkeepers provides items like tractor, harvester, manure, fertilizer, etc, to farmers and providing finical assistance.</a:t>
            </a:r>
            <a:r>
              <a:rPr lang="en-IN" sz="1500" dirty="0">
                <a:solidFill>
                  <a:srgbClr val="000000"/>
                </a:solidFill>
                <a:effectLst/>
                <a:latin typeface="Times New Roman" panose="02020603050405020304" pitchFamily="18" charset="0"/>
                <a:ea typeface="Times New Roman" panose="02020603050405020304" pitchFamily="18" charset="0"/>
              </a:rPr>
              <a:t> This application ensure more user friendly. </a:t>
            </a:r>
            <a:endParaRPr lang="en-IN" sz="15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62555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2200-398C-4740-A775-F4F44C660AD1}"/>
              </a:ext>
            </a:extLst>
          </p:cNvPr>
          <p:cNvSpPr>
            <a:spLocks noGrp="1"/>
          </p:cNvSpPr>
          <p:nvPr>
            <p:ph type="title"/>
          </p:nvPr>
        </p:nvSpPr>
        <p:spPr>
          <a:xfrm>
            <a:off x="581192" y="702156"/>
            <a:ext cx="11029616" cy="365125"/>
          </a:xfrm>
        </p:spPr>
        <p:txBody>
          <a:bodyPr>
            <a:noAutofit/>
          </a:bodyPr>
          <a:lstStyle/>
          <a:p>
            <a:pPr algn="ctr"/>
            <a:r>
              <a:rPr lang="en-US" sz="2500" b="1" dirty="0">
                <a:latin typeface="Times New Roman" panose="02020603050405020304" pitchFamily="18" charset="0"/>
                <a:cs typeface="Times New Roman" panose="02020603050405020304" pitchFamily="18" charset="0"/>
              </a:rPr>
              <a:t>REFERENCES</a:t>
            </a:r>
          </a:p>
        </p:txBody>
      </p:sp>
      <p:sp>
        <p:nvSpPr>
          <p:cNvPr id="3" name="Footer Placeholder 2">
            <a:extLst>
              <a:ext uri="{FF2B5EF4-FFF2-40B4-BE49-F238E27FC236}">
                <a16:creationId xmlns:a16="http://schemas.microsoft.com/office/drawing/2014/main" id="{8538DE33-4874-FC26-956E-001D199E5E6E}"/>
              </a:ext>
            </a:extLst>
          </p:cNvPr>
          <p:cNvSpPr>
            <a:spLocks noGrp="1"/>
          </p:cNvSpPr>
          <p:nvPr>
            <p:ph type="ftr" sz="quarter" idx="11"/>
          </p:nvPr>
        </p:nvSpPr>
        <p:spPr>
          <a:xfrm>
            <a:off x="5095319" y="6405220"/>
            <a:ext cx="6917210" cy="365125"/>
          </a:xfrm>
        </p:spPr>
        <p:txBody>
          <a:bodyPr/>
          <a:lstStyle/>
          <a:p>
            <a:r>
              <a:rPr lang="en-US" dirty="0"/>
              <a:t>21/22</a:t>
            </a:r>
          </a:p>
        </p:txBody>
      </p:sp>
      <p:sp>
        <p:nvSpPr>
          <p:cNvPr id="4" name="TextBox 3">
            <a:extLst>
              <a:ext uri="{FF2B5EF4-FFF2-40B4-BE49-F238E27FC236}">
                <a16:creationId xmlns:a16="http://schemas.microsoft.com/office/drawing/2014/main" id="{C52639AF-1CBA-F218-DE5B-297CA2B9E5AE}"/>
              </a:ext>
            </a:extLst>
          </p:cNvPr>
          <p:cNvSpPr txBox="1"/>
          <p:nvPr/>
        </p:nvSpPr>
        <p:spPr>
          <a:xfrm>
            <a:off x="694481" y="1381760"/>
            <a:ext cx="11029616" cy="4708981"/>
          </a:xfrm>
          <a:prstGeom prst="rect">
            <a:avLst/>
          </a:prstGeom>
          <a:noFill/>
        </p:spPr>
        <p:txBody>
          <a:bodyPr wrap="square" rtlCol="0">
            <a:spAutoFit/>
          </a:bodyPr>
          <a:lstStyle/>
          <a:p>
            <a:pPr marL="285750" marR="0" lvl="0" indent="-285750" algn="just">
              <a:spcBef>
                <a:spcPts val="0"/>
              </a:spcBef>
              <a:spcAft>
                <a:spcPts val="0"/>
              </a:spcAft>
              <a:buFont typeface="Wingdings" panose="05000000000000000000" pitchFamily="2" charset="2"/>
              <a:buChar char="§"/>
            </a:pPr>
            <a:r>
              <a:rPr lang="en-IN" sz="1500" dirty="0">
                <a:effectLst/>
                <a:latin typeface="Times-Roman"/>
                <a:ea typeface="Calibri" panose="020F0502020204030204" pitchFamily="34" charset="0"/>
                <a:cs typeface="Times-Roman"/>
              </a:rPr>
              <a:t> K. Lakshmisudha and Swathi Hegde “Smart Precision based </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Agriculture</a:t>
            </a:r>
            <a:r>
              <a:rPr lang="en-IN" sz="1500" dirty="0">
                <a:effectLst/>
                <a:latin typeface="Times-Roman"/>
                <a:ea typeface="Calibri" panose="020F0502020204030204" pitchFamily="34" charset="0"/>
                <a:cs typeface="Times-Roman"/>
              </a:rPr>
              <a:t> </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using Sensors” International Journal</a:t>
            </a:r>
            <a:r>
              <a:rPr lang="en-IN" sz="1500" dirty="0">
                <a:effectLst/>
                <a:latin typeface="Times-Roman"/>
                <a:ea typeface="Calibri" panose="020F0502020204030204" pitchFamily="34" charset="0"/>
                <a:cs typeface="Times-Roman"/>
              </a:rPr>
              <a:t> </a:t>
            </a: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of Computer Applications (975 –8887) Volume 146 No.11, July 2016</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spcBef>
                <a:spcPts val="0"/>
              </a:spcBef>
              <a:spcAft>
                <a:spcPts val="0"/>
              </a:spcAft>
              <a:buFont typeface="Wingdings" panose="05000000000000000000" pitchFamily="2" charset="2"/>
              <a:buChar char="§"/>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Hemlata Channe and Sukhesh Kothari “Multidisciplinary Model for Smart Agriculture using Internet of-Things (IoT), Sensors, Cloud-Computing, Mobile-Computing &amp; Big-Data Analysis” Int.J. Computer Technology &amp; Applications, Vol 6(3),374-382 ISSN:2229-6093</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spcBef>
                <a:spcPts val="0"/>
              </a:spcBef>
              <a:spcAft>
                <a:spcPts val="0"/>
              </a:spcAft>
              <a:buFont typeface="Wingdings" panose="05000000000000000000" pitchFamily="2" charset="2"/>
              <a:buChar char="§"/>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Shailaja Patil and Anjali R.Kokate “Precision Agriculture: A Survey” International Journal of Science and Research (IJSR) ISSN (Online): 2319-7064 Index Copernicus Value (2013): 6.14 Impact Factor (2015): 6.391</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spcBef>
                <a:spcPts val="0"/>
              </a:spcBef>
              <a:spcAft>
                <a:spcPts val="0"/>
              </a:spcAft>
              <a:buFont typeface="Wingdings" panose="05000000000000000000" pitchFamily="2" charset="2"/>
              <a:buChar char="§"/>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Shubham Sharma, Viraj Patodkar, Sujit Simant, Chirag hah Prof.Sachin Godse “E-Agro Android Application“(Integrated Farming Management Systems for sustainable development of farmers) International Journal of Engineering Research and General Science Volume 3, Issue 1, January-February, 2015 ISSN 2091-2730</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spcBef>
                <a:spcPts val="0"/>
              </a:spcBef>
              <a:spcAft>
                <a:spcPts val="0"/>
              </a:spcAft>
              <a:buFont typeface="Wingdings" panose="05000000000000000000" pitchFamily="2" charset="2"/>
              <a:buChar char="§"/>
            </a:pPr>
            <a:r>
              <a:rPr lang="en-IN" sz="1500" dirty="0">
                <a:effectLst/>
                <a:latin typeface="Times New Roman" panose="02020603050405020304" pitchFamily="18" charset="0"/>
                <a:ea typeface="Calibri" panose="020F0502020204030204" pitchFamily="34" charset="0"/>
                <a:cs typeface="Times New Roman" panose="02020603050405020304" pitchFamily="18" charset="0"/>
              </a:rPr>
              <a:t>Sotiris Karetsos, Constantina Costopoulou, Alexander Sideridis “Developing a smart phone app for m-government in agriculture”Journal     of Agricultural Informatics.2014 Vol. 5, No. 1.</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56044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2200-398C-4740-A775-F4F44C660AD1}"/>
              </a:ext>
            </a:extLst>
          </p:cNvPr>
          <p:cNvSpPr>
            <a:spLocks noGrp="1"/>
          </p:cNvSpPr>
          <p:nvPr>
            <p:ph type="title"/>
          </p:nvPr>
        </p:nvSpPr>
        <p:spPr>
          <a:xfrm>
            <a:off x="581192" y="702156"/>
            <a:ext cx="11029616" cy="301844"/>
          </a:xfrm>
        </p:spPr>
        <p:txBody>
          <a:bodyPr>
            <a:noAutofit/>
          </a:bodyPr>
          <a:lstStyle/>
          <a:p>
            <a:pPr algn="ctr"/>
            <a:r>
              <a:rPr lang="en-US" sz="2500" b="1" dirty="0">
                <a:latin typeface="Times New Roman" panose="02020603050405020304" pitchFamily="18" charset="0"/>
                <a:cs typeface="Times New Roman" panose="02020603050405020304" pitchFamily="18" charset="0"/>
              </a:rPr>
              <a:t>PLAGIARISM</a:t>
            </a:r>
          </a:p>
        </p:txBody>
      </p:sp>
      <p:sp>
        <p:nvSpPr>
          <p:cNvPr id="3" name="Footer Placeholder 2">
            <a:extLst>
              <a:ext uri="{FF2B5EF4-FFF2-40B4-BE49-F238E27FC236}">
                <a16:creationId xmlns:a16="http://schemas.microsoft.com/office/drawing/2014/main" id="{8538DE33-4874-FC26-956E-001D199E5E6E}"/>
              </a:ext>
            </a:extLst>
          </p:cNvPr>
          <p:cNvSpPr>
            <a:spLocks noGrp="1"/>
          </p:cNvSpPr>
          <p:nvPr>
            <p:ph type="ftr" sz="quarter" idx="11"/>
          </p:nvPr>
        </p:nvSpPr>
        <p:spPr>
          <a:xfrm>
            <a:off x="5095319" y="6400765"/>
            <a:ext cx="6917210" cy="365125"/>
          </a:xfrm>
        </p:spPr>
        <p:txBody>
          <a:bodyPr/>
          <a:lstStyle/>
          <a:p>
            <a:r>
              <a:rPr lang="en-US" dirty="0"/>
              <a:t>22/22</a:t>
            </a:r>
          </a:p>
        </p:txBody>
      </p:sp>
      <p:pic>
        <p:nvPicPr>
          <p:cNvPr id="6" name="Picture 5">
            <a:extLst>
              <a:ext uri="{FF2B5EF4-FFF2-40B4-BE49-F238E27FC236}">
                <a16:creationId xmlns:a16="http://schemas.microsoft.com/office/drawing/2014/main" id="{F16C5F5A-326F-339A-D660-4F162D445E13}"/>
              </a:ext>
            </a:extLst>
          </p:cNvPr>
          <p:cNvPicPr>
            <a:picLocks noChangeAspect="1"/>
          </p:cNvPicPr>
          <p:nvPr/>
        </p:nvPicPr>
        <p:blipFill>
          <a:blip r:embed="rId2"/>
          <a:stretch>
            <a:fillRect/>
          </a:stretch>
        </p:blipFill>
        <p:spPr>
          <a:xfrm>
            <a:off x="2662177" y="1392927"/>
            <a:ext cx="7789762" cy="4618911"/>
          </a:xfrm>
          <a:prstGeom prst="rect">
            <a:avLst/>
          </a:prstGeom>
        </p:spPr>
      </p:pic>
    </p:spTree>
    <p:extLst>
      <p:ext uri="{BB962C8B-B14F-4D97-AF65-F5344CB8AC3E}">
        <p14:creationId xmlns:p14="http://schemas.microsoft.com/office/powerpoint/2010/main" val="2863141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AFEE0-D995-430C-81AB-5C93375B2833}"/>
              </a:ext>
            </a:extLst>
          </p:cNvPr>
          <p:cNvSpPr>
            <a:spLocks noGrp="1"/>
          </p:cNvSpPr>
          <p:nvPr>
            <p:ph type="title"/>
          </p:nvPr>
        </p:nvSpPr>
        <p:spPr>
          <a:xfrm>
            <a:off x="581192" y="625956"/>
            <a:ext cx="11029616" cy="365125"/>
          </a:xfrm>
        </p:spPr>
        <p:txBody>
          <a:bodyPr>
            <a:noAutofit/>
          </a:bodyPr>
          <a:lstStyle/>
          <a:p>
            <a:pPr algn="ctr"/>
            <a:r>
              <a:rPr lang="en-US" sz="2500" b="1"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9B09902B-6834-4B0F-949A-F499B4706501}"/>
              </a:ext>
            </a:extLst>
          </p:cNvPr>
          <p:cNvSpPr>
            <a:spLocks noGrp="1"/>
          </p:cNvSpPr>
          <p:nvPr>
            <p:ph idx="1"/>
          </p:nvPr>
        </p:nvSpPr>
        <p:spPr/>
        <p:txBody>
          <a:bodyPr/>
          <a:lstStyle/>
          <a:p>
            <a:pPr marL="0" indent="0">
              <a:lnSpc>
                <a:spcPct val="250000"/>
              </a:lnSpc>
              <a:buClr>
                <a:srgbClr val="00B0F0"/>
              </a:buClr>
              <a:buNone/>
            </a:pPr>
            <a:endParaRPr lang="en-US" sz="1800" dirty="0">
              <a:latin typeface="Times New Roman" panose="02020603050405020304" pitchFamily="18" charset="0"/>
              <a:cs typeface="Times New Roman" panose="02020603050405020304" pitchFamily="18" charset="0"/>
            </a:endParaRPr>
          </a:p>
          <a:p>
            <a:endParaRPr lang="en-US" dirty="0"/>
          </a:p>
        </p:txBody>
      </p:sp>
      <p:sp>
        <p:nvSpPr>
          <p:cNvPr id="4" name="Footer Placeholder 3">
            <a:extLst>
              <a:ext uri="{FF2B5EF4-FFF2-40B4-BE49-F238E27FC236}">
                <a16:creationId xmlns:a16="http://schemas.microsoft.com/office/drawing/2014/main" id="{84A68E1E-510A-1A65-88EF-317937629A44}"/>
              </a:ext>
            </a:extLst>
          </p:cNvPr>
          <p:cNvSpPr>
            <a:spLocks noGrp="1"/>
          </p:cNvSpPr>
          <p:nvPr>
            <p:ph type="ftr" sz="quarter" idx="11"/>
          </p:nvPr>
        </p:nvSpPr>
        <p:spPr>
          <a:xfrm>
            <a:off x="5191292" y="6492875"/>
            <a:ext cx="6917210" cy="365125"/>
          </a:xfrm>
        </p:spPr>
        <p:txBody>
          <a:bodyPr/>
          <a:lstStyle/>
          <a:p>
            <a:r>
              <a:rPr lang="en-US" dirty="0"/>
              <a:t>3/25</a:t>
            </a:r>
          </a:p>
        </p:txBody>
      </p:sp>
      <p:graphicFrame>
        <p:nvGraphicFramePr>
          <p:cNvPr id="12" name="Table 12">
            <a:extLst>
              <a:ext uri="{FF2B5EF4-FFF2-40B4-BE49-F238E27FC236}">
                <a16:creationId xmlns:a16="http://schemas.microsoft.com/office/drawing/2014/main" id="{97810074-CE23-02C5-27D0-C995D6D90FA1}"/>
              </a:ext>
            </a:extLst>
          </p:cNvPr>
          <p:cNvGraphicFramePr>
            <a:graphicFrameLocks noGrp="1"/>
          </p:cNvGraphicFramePr>
          <p:nvPr>
            <p:extLst>
              <p:ext uri="{D42A27DB-BD31-4B8C-83A1-F6EECF244321}">
                <p14:modId xmlns:p14="http://schemas.microsoft.com/office/powerpoint/2010/main" val="3650783865"/>
              </p:ext>
            </p:extLst>
          </p:nvPr>
        </p:nvGraphicFramePr>
        <p:xfrm>
          <a:off x="581192" y="1067281"/>
          <a:ext cx="11029615" cy="5187348"/>
        </p:xfrm>
        <a:graphic>
          <a:graphicData uri="http://schemas.openxmlformats.org/drawingml/2006/table">
            <a:tbl>
              <a:tblPr firstRow="1" bandRow="1">
                <a:tableStyleId>{5C22544A-7EE6-4342-B048-85BDC9FD1C3A}</a:tableStyleId>
              </a:tblPr>
              <a:tblGrid>
                <a:gridCol w="1890137">
                  <a:extLst>
                    <a:ext uri="{9D8B030D-6E8A-4147-A177-3AD203B41FA5}">
                      <a16:colId xmlns:a16="http://schemas.microsoft.com/office/drawing/2014/main" val="2994562057"/>
                    </a:ext>
                  </a:extLst>
                </a:gridCol>
                <a:gridCol w="3253486">
                  <a:extLst>
                    <a:ext uri="{9D8B030D-6E8A-4147-A177-3AD203B41FA5}">
                      <a16:colId xmlns:a16="http://schemas.microsoft.com/office/drawing/2014/main" val="2710117252"/>
                    </a:ext>
                  </a:extLst>
                </a:gridCol>
                <a:gridCol w="5885992">
                  <a:extLst>
                    <a:ext uri="{9D8B030D-6E8A-4147-A177-3AD203B41FA5}">
                      <a16:colId xmlns:a16="http://schemas.microsoft.com/office/drawing/2014/main" val="1351379937"/>
                    </a:ext>
                  </a:extLst>
                </a:gridCol>
              </a:tblGrid>
              <a:tr h="371626">
                <a:tc>
                  <a:txBody>
                    <a:bodyPr/>
                    <a:lstStyle/>
                    <a:p>
                      <a:pPr algn="just"/>
                      <a:r>
                        <a:rPr lang="en-US" sz="1500" dirty="0">
                          <a:latin typeface="Times New Roman" panose="02020603050405020304" pitchFamily="18" charset="0"/>
                          <a:cs typeface="Times New Roman" panose="02020603050405020304" pitchFamily="18" charset="0"/>
                        </a:rPr>
                        <a:t>AUTHOR NAME</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latin typeface="Times New Roman" panose="02020603050405020304" pitchFamily="18" charset="0"/>
                          <a:cs typeface="Times New Roman" panose="02020603050405020304" pitchFamily="18" charset="0"/>
                        </a:rPr>
                        <a:t>PAPER NAME</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US" sz="1500" dirty="0">
                          <a:latin typeface="Times New Roman" panose="02020603050405020304" pitchFamily="18" charset="0"/>
                          <a:cs typeface="Times New Roman" panose="02020603050405020304" pitchFamily="18" charset="0"/>
                        </a:rPr>
                        <a:t>DESCRIPTION</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4756359"/>
                  </a:ext>
                </a:extLst>
              </a:tr>
              <a:tr h="698553">
                <a:tc>
                  <a:txBody>
                    <a:bodyPr/>
                    <a:lstStyle/>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Santosh G. Karkhile, Sudarshan G. Ghuge</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US"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 Modern Farming Techniques using </a:t>
                      </a:r>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Android Application</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In this </a:t>
                      </a:r>
                      <a:r>
                        <a:rPr lang="en-US"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paper researcher given a entire idea about develop a mobile phone based solution that helps in farm management, leads to </a:t>
                      </a:r>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agricultural yield improvement and helps in farm maintenance.</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8927489"/>
                  </a:ext>
                </a:extLst>
              </a:tr>
              <a:tr h="1020962">
                <a:tc>
                  <a:txBody>
                    <a:bodyPr/>
                    <a:lstStyle/>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Suporn Pongnumkul, Pimwadee Chaovalit, Navaporn Surasvadi</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Applications of Smartphone-Based </a:t>
                      </a:r>
                      <a:r>
                        <a:rPr lang="en-US"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Sensors in Agriculture: A Systematic </a:t>
                      </a:r>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Review of Research</a:t>
                      </a:r>
                    </a:p>
                  </a:txBody>
                  <a:tcPr/>
                </a:tc>
                <a:tc>
                  <a:txBody>
                    <a:bodyPr/>
                    <a:lstStyle/>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This research represents reviews on Smartphone applications that use </a:t>
                      </a:r>
                      <a:r>
                        <a:rPr lang="en-US"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Smartphone built-in sensors to give </a:t>
                      </a:r>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agricultural solutions.</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28447554"/>
                  </a:ext>
                </a:extLst>
              </a:tr>
              <a:tr h="537349">
                <a:tc>
                  <a:txBody>
                    <a:bodyPr/>
                    <a:lstStyle/>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K. Lakshmisudha and SwathiHegde</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US"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Smart Precision based Agriculture using</a:t>
                      </a:r>
                    </a:p>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Sensors</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Author represents </a:t>
                      </a:r>
                      <a:r>
                        <a:rPr lang="en-US"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wireless sensor networks which can help bring about a great revolution in </a:t>
                      </a:r>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automating agriculture field.</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163739"/>
                  </a:ext>
                </a:extLst>
              </a:tr>
              <a:tr h="1020962">
                <a:tc>
                  <a:txBody>
                    <a:bodyPr/>
                    <a:lstStyle/>
                    <a:p>
                      <a:pPr algn="just"/>
                      <a:r>
                        <a:rPr lang="en-US"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Hemlata Channe and Sukhesh Kothari</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Multidisciplinary Model for Smart Agriculture using Internet-of-Things (IoT), Sensors, Cloud-Computing, Mobile-Computing &amp; Big-Data Analysis</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US"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In this research the proposed architecture of multidisciplinary model is shown which consists of the five modules: </a:t>
                      </a:r>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 Sensor Kit Module. 2) Mobile App </a:t>
                      </a:r>
                      <a:r>
                        <a:rPr lang="en-US"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Module. 3) Agro Cloud Module. 4) </a:t>
                      </a:r>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Big-Data Mining, Analysis and Knowledge Building Engine Module</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12792684"/>
                  </a:ext>
                </a:extLst>
              </a:tr>
              <a:tr h="1182167">
                <a:tc>
                  <a:txBody>
                    <a:bodyPr/>
                    <a:lstStyle/>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Alcardo.A.Barakabitze , Edvin J. Kitindi</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New Technologies for Disseminating and Communicating Agriculture Knowledge and Information: Challenges </a:t>
                      </a:r>
                      <a:r>
                        <a:rPr lang="en-US"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for Agricultural Research Institutes in </a:t>
                      </a:r>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Tanzania</a:t>
                      </a:r>
                      <a:endParaRPr lang="en-IN" sz="1500" dirty="0">
                        <a:latin typeface="Times New Roman" panose="02020603050405020304" pitchFamily="18" charset="0"/>
                        <a:cs typeface="Times New Roman" panose="02020603050405020304" pitchFamily="18" charset="0"/>
                      </a:endParaRPr>
                    </a:p>
                  </a:txBody>
                  <a:tcPr/>
                </a:tc>
                <a:tc>
                  <a:txBody>
                    <a:bodyPr/>
                    <a:lstStyle/>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In this paper </a:t>
                      </a:r>
                      <a:r>
                        <a:rPr lang="en-US"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researcher explores how a extensive range</a:t>
                      </a:r>
                    </a:p>
                    <a:p>
                      <a:pPr algn="just"/>
                      <a:r>
                        <a:rPr lang="en-IN" sz="1500" b="0" i="0" u="none" strike="noStrike" kern="1200" baseline="0" dirty="0">
                          <a:solidFill>
                            <a:schemeClr val="dk1"/>
                          </a:solidFill>
                          <a:latin typeface="Times New Roman" panose="02020603050405020304" pitchFamily="18" charset="0"/>
                          <a:ea typeface="+mn-ea"/>
                          <a:cs typeface="Times New Roman" panose="02020603050405020304" pitchFamily="18" charset="0"/>
                        </a:rPr>
                        <a:t>of Information and Communication Technologies (ICTs) accessible in Agricultural Research Institutes (ARIs)</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5440324"/>
                  </a:ext>
                </a:extLst>
              </a:tr>
            </a:tbl>
          </a:graphicData>
        </a:graphic>
      </p:graphicFrame>
    </p:spTree>
    <p:extLst>
      <p:ext uri="{BB962C8B-B14F-4D97-AF65-F5344CB8AC3E}">
        <p14:creationId xmlns:p14="http://schemas.microsoft.com/office/powerpoint/2010/main" val="510003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473301-4939-54C2-4B99-C6773E74EE8F}"/>
              </a:ext>
            </a:extLst>
          </p:cNvPr>
          <p:cNvSpPr>
            <a:spLocks noGrp="1"/>
          </p:cNvSpPr>
          <p:nvPr>
            <p:ph type="ftr" sz="quarter" idx="11"/>
          </p:nvPr>
        </p:nvSpPr>
        <p:spPr>
          <a:xfrm>
            <a:off x="5130043" y="6366041"/>
            <a:ext cx="6917210" cy="365125"/>
          </a:xfrm>
        </p:spPr>
        <p:txBody>
          <a:bodyPr/>
          <a:lstStyle/>
          <a:p>
            <a:r>
              <a:rPr lang="en-US" dirty="0"/>
              <a:t>4/22</a:t>
            </a:r>
          </a:p>
        </p:txBody>
      </p:sp>
      <p:sp>
        <p:nvSpPr>
          <p:cNvPr id="14" name="Title 1">
            <a:extLst>
              <a:ext uri="{FF2B5EF4-FFF2-40B4-BE49-F238E27FC236}">
                <a16:creationId xmlns:a16="http://schemas.microsoft.com/office/drawing/2014/main" id="{40A3DCB6-46E6-CAE1-78EF-2A94893BC6A3}"/>
              </a:ext>
            </a:extLst>
          </p:cNvPr>
          <p:cNvSpPr txBox="1">
            <a:spLocks/>
          </p:cNvSpPr>
          <p:nvPr/>
        </p:nvSpPr>
        <p:spPr>
          <a:xfrm>
            <a:off x="581192" y="649670"/>
            <a:ext cx="11029616" cy="365125"/>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500" b="1" dirty="0">
                <a:latin typeface="Times New Roman" panose="02020603050405020304" pitchFamily="18" charset="0"/>
                <a:cs typeface="Times New Roman" panose="02020603050405020304" pitchFamily="18" charset="0"/>
              </a:rPr>
              <a:t>PROBLEM STATEMENT</a:t>
            </a:r>
          </a:p>
        </p:txBody>
      </p:sp>
      <p:sp>
        <p:nvSpPr>
          <p:cNvPr id="15" name="TextBox 14">
            <a:extLst>
              <a:ext uri="{FF2B5EF4-FFF2-40B4-BE49-F238E27FC236}">
                <a16:creationId xmlns:a16="http://schemas.microsoft.com/office/drawing/2014/main" id="{DD8A75DE-524E-A84B-67A4-58A861F92ADE}"/>
              </a:ext>
            </a:extLst>
          </p:cNvPr>
          <p:cNvSpPr txBox="1"/>
          <p:nvPr/>
        </p:nvSpPr>
        <p:spPr>
          <a:xfrm>
            <a:off x="752354" y="1446835"/>
            <a:ext cx="10858454" cy="1985159"/>
          </a:xfrm>
          <a:prstGeom prst="rect">
            <a:avLst/>
          </a:prstGeom>
          <a:noFill/>
        </p:spPr>
        <p:txBody>
          <a:bodyPr wrap="square" rtlCol="0">
            <a:spAutoFit/>
          </a:bodyPr>
          <a:lstStyle/>
          <a:p>
            <a:pPr marL="285750" indent="-285750">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Small and Fragmented Land-holdings</a:t>
            </a:r>
          </a:p>
          <a:p>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Lack of </a:t>
            </a:r>
            <a:r>
              <a:rPr lang="en-US" sz="1500" dirty="0" err="1">
                <a:latin typeface="Times New Roman" panose="02020603050405020304" pitchFamily="18" charset="0"/>
                <a:cs typeface="Times New Roman" panose="02020603050405020304" pitchFamily="18" charset="0"/>
              </a:rPr>
              <a:t>Mechanisation</a:t>
            </a:r>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Lack of knowledge of Agri marketing</a:t>
            </a:r>
          </a:p>
          <a:p>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Lack of Storage facilities</a:t>
            </a:r>
          </a:p>
          <a:p>
            <a:pPr marL="285750" indent="-285750">
              <a:buFont typeface="Wingdings" panose="05000000000000000000" pitchFamily="2" charset="2"/>
              <a:buChar char="§"/>
            </a:pPr>
            <a:endParaRPr lang="en-IN" dirty="0"/>
          </a:p>
        </p:txBody>
      </p:sp>
      <p:pic>
        <p:nvPicPr>
          <p:cNvPr id="21" name="Picture 20">
            <a:extLst>
              <a:ext uri="{FF2B5EF4-FFF2-40B4-BE49-F238E27FC236}">
                <a16:creationId xmlns:a16="http://schemas.microsoft.com/office/drawing/2014/main" id="{12323C74-8D1D-EE77-A9D9-D471C2E87F61}"/>
              </a:ext>
            </a:extLst>
          </p:cNvPr>
          <p:cNvPicPr>
            <a:picLocks noChangeAspect="1"/>
          </p:cNvPicPr>
          <p:nvPr/>
        </p:nvPicPr>
        <p:blipFill>
          <a:blip r:embed="rId2"/>
          <a:stretch>
            <a:fillRect/>
          </a:stretch>
        </p:blipFill>
        <p:spPr>
          <a:xfrm>
            <a:off x="4722470" y="2112619"/>
            <a:ext cx="6390431" cy="2632762"/>
          </a:xfrm>
          <a:prstGeom prst="rect">
            <a:avLst/>
          </a:prstGeom>
        </p:spPr>
      </p:pic>
    </p:spTree>
    <p:extLst>
      <p:ext uri="{BB962C8B-B14F-4D97-AF65-F5344CB8AC3E}">
        <p14:creationId xmlns:p14="http://schemas.microsoft.com/office/powerpoint/2010/main" val="3398993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79380-DED0-43E2-B3FF-7C5D31E9D33D}"/>
              </a:ext>
            </a:extLst>
          </p:cNvPr>
          <p:cNvSpPr>
            <a:spLocks noGrp="1"/>
          </p:cNvSpPr>
          <p:nvPr>
            <p:ph type="title"/>
          </p:nvPr>
        </p:nvSpPr>
        <p:spPr>
          <a:xfrm>
            <a:off x="581192" y="702156"/>
            <a:ext cx="11029616" cy="570053"/>
          </a:xfrm>
        </p:spPr>
        <p:txBody>
          <a:bodyPr>
            <a:normAutofit/>
          </a:bodyPr>
          <a:lstStyle/>
          <a:p>
            <a:pPr algn="ctr"/>
            <a:r>
              <a:rPr lang="en-US" sz="2500" b="1" dirty="0">
                <a:latin typeface="Times New Roman" panose="02020603050405020304" pitchFamily="18" charset="0"/>
                <a:cs typeface="Times New Roman" panose="02020603050405020304" pitchFamily="18" charset="0"/>
              </a:rPr>
              <a:t>DEVELOPMENT ENVIRONMENT</a:t>
            </a:r>
          </a:p>
        </p:txBody>
      </p:sp>
      <p:sp>
        <p:nvSpPr>
          <p:cNvPr id="3" name="Content Placeholder 2">
            <a:extLst>
              <a:ext uri="{FF2B5EF4-FFF2-40B4-BE49-F238E27FC236}">
                <a16:creationId xmlns:a16="http://schemas.microsoft.com/office/drawing/2014/main" id="{50A3B10B-9376-4D4A-9BA6-587A92C62488}"/>
              </a:ext>
            </a:extLst>
          </p:cNvPr>
          <p:cNvSpPr>
            <a:spLocks noGrp="1"/>
          </p:cNvSpPr>
          <p:nvPr>
            <p:ph idx="1"/>
          </p:nvPr>
        </p:nvSpPr>
        <p:spPr>
          <a:xfrm>
            <a:off x="581192" y="1611757"/>
            <a:ext cx="11029615" cy="4417568"/>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SOFTWARE</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Eclipse</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NetBeans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SQL yog</a:t>
            </a: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HARDWARE</a:t>
            </a:r>
          </a:p>
          <a:p>
            <a:r>
              <a:rPr lang="en-US" sz="2000" dirty="0">
                <a:latin typeface="Times New Roman" panose="02020603050405020304" pitchFamily="18" charset="0"/>
                <a:cs typeface="Times New Roman" panose="02020603050405020304" pitchFamily="18" charset="0"/>
              </a:rPr>
              <a:t>Laptop (or) Personal computer</a:t>
            </a:r>
          </a:p>
          <a:p>
            <a:r>
              <a:rPr lang="en-US" sz="2000" dirty="0">
                <a:latin typeface="Times New Roman" panose="02020603050405020304" pitchFamily="18" charset="0"/>
                <a:cs typeface="Times New Roman" panose="02020603050405020304" pitchFamily="18" charset="0"/>
              </a:rPr>
              <a:t>Android mobile</a:t>
            </a:r>
          </a:p>
        </p:txBody>
      </p:sp>
      <p:sp>
        <p:nvSpPr>
          <p:cNvPr id="4" name="Footer Placeholder 3">
            <a:extLst>
              <a:ext uri="{FF2B5EF4-FFF2-40B4-BE49-F238E27FC236}">
                <a16:creationId xmlns:a16="http://schemas.microsoft.com/office/drawing/2014/main" id="{2B18D4C9-8460-A871-B833-BEE4C66A6D2A}"/>
              </a:ext>
            </a:extLst>
          </p:cNvPr>
          <p:cNvSpPr>
            <a:spLocks noGrp="1"/>
          </p:cNvSpPr>
          <p:nvPr>
            <p:ph type="ftr" sz="quarter" idx="11"/>
          </p:nvPr>
        </p:nvSpPr>
        <p:spPr>
          <a:xfrm>
            <a:off x="5037446" y="6368873"/>
            <a:ext cx="6917210" cy="365125"/>
          </a:xfrm>
        </p:spPr>
        <p:txBody>
          <a:bodyPr/>
          <a:lstStyle/>
          <a:p>
            <a:r>
              <a:rPr lang="en-US" dirty="0"/>
              <a:t>5/22</a:t>
            </a:r>
          </a:p>
        </p:txBody>
      </p:sp>
    </p:spTree>
    <p:extLst>
      <p:ext uri="{BB962C8B-B14F-4D97-AF65-F5344CB8AC3E}">
        <p14:creationId xmlns:p14="http://schemas.microsoft.com/office/powerpoint/2010/main" val="3445868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B00F3-6B24-4631-A9B7-787A0C8892B6}"/>
              </a:ext>
            </a:extLst>
          </p:cNvPr>
          <p:cNvSpPr>
            <a:spLocks noGrp="1"/>
          </p:cNvSpPr>
          <p:nvPr>
            <p:ph type="title"/>
          </p:nvPr>
        </p:nvSpPr>
        <p:spPr>
          <a:xfrm>
            <a:off x="581192" y="672176"/>
            <a:ext cx="11029616" cy="487881"/>
          </a:xfrm>
        </p:spPr>
        <p:txBody>
          <a:bodyPr>
            <a:normAutofit/>
          </a:bodyPr>
          <a:lstStyle/>
          <a:p>
            <a:pPr algn="ctr"/>
            <a:r>
              <a:rPr lang="en-US" sz="2500" b="1" dirty="0">
                <a:latin typeface="Times New Roman" panose="02020603050405020304" pitchFamily="18" charset="0"/>
                <a:cs typeface="Times New Roman" panose="02020603050405020304" pitchFamily="18" charset="0"/>
              </a:rPr>
              <a:t>System architecture</a:t>
            </a:r>
          </a:p>
        </p:txBody>
      </p:sp>
      <p:graphicFrame>
        <p:nvGraphicFramePr>
          <p:cNvPr id="5" name="Content Placeholder 4">
            <a:extLst>
              <a:ext uri="{FF2B5EF4-FFF2-40B4-BE49-F238E27FC236}">
                <a16:creationId xmlns:a16="http://schemas.microsoft.com/office/drawing/2014/main" id="{283D0E27-65B5-4C0A-BBE6-B45C30A446FE}"/>
              </a:ext>
            </a:extLst>
          </p:cNvPr>
          <p:cNvGraphicFramePr>
            <a:graphicFrameLocks noGrp="1"/>
          </p:cNvGraphicFramePr>
          <p:nvPr>
            <p:ph idx="1"/>
            <p:extLst>
              <p:ext uri="{D42A27DB-BD31-4B8C-83A1-F6EECF244321}">
                <p14:modId xmlns:p14="http://schemas.microsoft.com/office/powerpoint/2010/main" val="3877645386"/>
              </p:ext>
            </p:extLst>
          </p:nvPr>
        </p:nvGraphicFramePr>
        <p:xfrm>
          <a:off x="581025" y="2083369"/>
          <a:ext cx="11029950" cy="4102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174DD24A-7090-87DF-A26C-C61FAE368F8C}"/>
              </a:ext>
            </a:extLst>
          </p:cNvPr>
          <p:cNvSpPr>
            <a:spLocks noGrp="1"/>
          </p:cNvSpPr>
          <p:nvPr>
            <p:ph type="ftr" sz="quarter" idx="11"/>
          </p:nvPr>
        </p:nvSpPr>
        <p:spPr>
          <a:xfrm>
            <a:off x="5060594" y="6378317"/>
            <a:ext cx="6917210" cy="365125"/>
          </a:xfrm>
        </p:spPr>
        <p:txBody>
          <a:bodyPr/>
          <a:lstStyle/>
          <a:p>
            <a:r>
              <a:rPr lang="en-US" dirty="0"/>
              <a:t>6/22</a:t>
            </a:r>
          </a:p>
        </p:txBody>
      </p:sp>
      <p:pic>
        <p:nvPicPr>
          <p:cNvPr id="8" name="Picture 7">
            <a:extLst>
              <a:ext uri="{FF2B5EF4-FFF2-40B4-BE49-F238E27FC236}">
                <a16:creationId xmlns:a16="http://schemas.microsoft.com/office/drawing/2014/main" id="{16D93A4A-BC28-3F34-99C0-5CE7D2708BF7}"/>
              </a:ext>
            </a:extLst>
          </p:cNvPr>
          <p:cNvPicPr>
            <a:picLocks noChangeAspect="1"/>
          </p:cNvPicPr>
          <p:nvPr/>
        </p:nvPicPr>
        <p:blipFill>
          <a:blip r:embed="rId7"/>
          <a:stretch>
            <a:fillRect/>
          </a:stretch>
        </p:blipFill>
        <p:spPr>
          <a:xfrm>
            <a:off x="3242656" y="2501145"/>
            <a:ext cx="5717335" cy="3004305"/>
          </a:xfrm>
          <a:prstGeom prst="rect">
            <a:avLst/>
          </a:prstGeom>
        </p:spPr>
      </p:pic>
    </p:spTree>
    <p:extLst>
      <p:ext uri="{BB962C8B-B14F-4D97-AF65-F5344CB8AC3E}">
        <p14:creationId xmlns:p14="http://schemas.microsoft.com/office/powerpoint/2010/main" val="811158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5C595-5E5E-4D3B-8B57-BDB59E6E58DE}"/>
              </a:ext>
            </a:extLst>
          </p:cNvPr>
          <p:cNvSpPr>
            <a:spLocks noGrp="1"/>
          </p:cNvSpPr>
          <p:nvPr>
            <p:ph type="title"/>
          </p:nvPr>
        </p:nvSpPr>
        <p:spPr>
          <a:xfrm>
            <a:off x="581192" y="702156"/>
            <a:ext cx="11029616" cy="365125"/>
          </a:xfrm>
        </p:spPr>
        <p:txBody>
          <a:bodyPr>
            <a:noAutofit/>
          </a:bodyPr>
          <a:lstStyle/>
          <a:p>
            <a:pPr algn="ctr"/>
            <a:r>
              <a:rPr lang="en-US" sz="2500" b="1" dirty="0">
                <a:latin typeface="Times New Roman" panose="02020603050405020304" pitchFamily="18" charset="0"/>
                <a:cs typeface="Times New Roman" panose="02020603050405020304" pitchFamily="18" charset="0"/>
              </a:rPr>
              <a:t>E-R DIAGRAM</a:t>
            </a:r>
          </a:p>
        </p:txBody>
      </p:sp>
      <p:sp>
        <p:nvSpPr>
          <p:cNvPr id="3" name="Footer Placeholder 2">
            <a:extLst>
              <a:ext uri="{FF2B5EF4-FFF2-40B4-BE49-F238E27FC236}">
                <a16:creationId xmlns:a16="http://schemas.microsoft.com/office/drawing/2014/main" id="{3625EC7A-7C36-0CE2-9EEC-AFB641EE4571}"/>
              </a:ext>
            </a:extLst>
          </p:cNvPr>
          <p:cNvSpPr>
            <a:spLocks noGrp="1"/>
          </p:cNvSpPr>
          <p:nvPr>
            <p:ph type="ftr" sz="quarter" idx="11"/>
          </p:nvPr>
        </p:nvSpPr>
        <p:spPr>
          <a:xfrm>
            <a:off x="5104370" y="6366041"/>
            <a:ext cx="6917210" cy="365125"/>
          </a:xfrm>
        </p:spPr>
        <p:txBody>
          <a:bodyPr/>
          <a:lstStyle/>
          <a:p>
            <a:r>
              <a:rPr lang="en-US" dirty="0"/>
              <a:t>7/22</a:t>
            </a:r>
          </a:p>
        </p:txBody>
      </p:sp>
      <p:pic>
        <p:nvPicPr>
          <p:cNvPr id="9" name="Content Placeholder 8">
            <a:extLst>
              <a:ext uri="{FF2B5EF4-FFF2-40B4-BE49-F238E27FC236}">
                <a16:creationId xmlns:a16="http://schemas.microsoft.com/office/drawing/2014/main" id="{5E0AC27B-9133-DB60-1104-6879581C21E0}"/>
              </a:ext>
            </a:extLst>
          </p:cNvPr>
          <p:cNvPicPr>
            <a:picLocks noGrp="1" noChangeAspect="1"/>
          </p:cNvPicPr>
          <p:nvPr>
            <p:ph idx="1"/>
          </p:nvPr>
        </p:nvPicPr>
        <p:blipFill>
          <a:blip r:embed="rId2"/>
          <a:stretch>
            <a:fillRect/>
          </a:stretch>
        </p:blipFill>
        <p:spPr>
          <a:xfrm>
            <a:off x="3856699" y="1731963"/>
            <a:ext cx="4706276" cy="3818515"/>
          </a:xfrm>
        </p:spPr>
      </p:pic>
    </p:spTree>
    <p:extLst>
      <p:ext uri="{BB962C8B-B14F-4D97-AF65-F5344CB8AC3E}">
        <p14:creationId xmlns:p14="http://schemas.microsoft.com/office/powerpoint/2010/main" val="1913547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486DB-901F-4D12-9F0D-10DA5C2A0388}"/>
              </a:ext>
            </a:extLst>
          </p:cNvPr>
          <p:cNvSpPr>
            <a:spLocks noGrp="1"/>
          </p:cNvSpPr>
          <p:nvPr>
            <p:ph type="title"/>
          </p:nvPr>
        </p:nvSpPr>
        <p:spPr>
          <a:xfrm>
            <a:off x="581192" y="702156"/>
            <a:ext cx="11029616" cy="365125"/>
          </a:xfrm>
        </p:spPr>
        <p:txBody>
          <a:bodyPr>
            <a:noAutofit/>
          </a:bodyPr>
          <a:lstStyle/>
          <a:p>
            <a:pPr algn="ctr"/>
            <a:r>
              <a:rPr lang="en-US" sz="2500" b="1" dirty="0">
                <a:latin typeface="Times New Roman" panose="02020603050405020304" pitchFamily="18" charset="0"/>
                <a:cs typeface="Times New Roman" panose="02020603050405020304" pitchFamily="18" charset="0"/>
              </a:rPr>
              <a:t>USE CASE DIAGRAM</a:t>
            </a:r>
          </a:p>
        </p:txBody>
      </p:sp>
      <p:sp>
        <p:nvSpPr>
          <p:cNvPr id="3" name="Content Placeholder 2">
            <a:extLst>
              <a:ext uri="{FF2B5EF4-FFF2-40B4-BE49-F238E27FC236}">
                <a16:creationId xmlns:a16="http://schemas.microsoft.com/office/drawing/2014/main" id="{B2327111-54EF-46E9-B577-12DC810AAF7A}"/>
              </a:ext>
            </a:extLst>
          </p:cNvPr>
          <p:cNvSpPr>
            <a:spLocks noGrp="1"/>
          </p:cNvSpPr>
          <p:nvPr>
            <p:ph idx="1"/>
          </p:nvPr>
        </p:nvSpPr>
        <p:spPr>
          <a:xfrm>
            <a:off x="581192" y="2521358"/>
            <a:ext cx="11029615" cy="3634486"/>
          </a:xfrm>
        </p:spPr>
        <p:txBody>
          <a:bodyPr/>
          <a:lstStyle/>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D4FAF2E2-F95C-C489-0141-5C8A3F36477D}"/>
              </a:ext>
            </a:extLst>
          </p:cNvPr>
          <p:cNvSpPr>
            <a:spLocks noGrp="1"/>
          </p:cNvSpPr>
          <p:nvPr>
            <p:ph type="ftr" sz="quarter" idx="11"/>
          </p:nvPr>
        </p:nvSpPr>
        <p:spPr>
          <a:xfrm>
            <a:off x="5176341" y="6383547"/>
            <a:ext cx="6917210" cy="365125"/>
          </a:xfrm>
        </p:spPr>
        <p:txBody>
          <a:bodyPr/>
          <a:lstStyle/>
          <a:p>
            <a:r>
              <a:rPr lang="en-US" dirty="0"/>
              <a:t>8/22</a:t>
            </a:r>
          </a:p>
        </p:txBody>
      </p:sp>
      <p:pic>
        <p:nvPicPr>
          <p:cNvPr id="7" name="Picture 6">
            <a:extLst>
              <a:ext uri="{FF2B5EF4-FFF2-40B4-BE49-F238E27FC236}">
                <a16:creationId xmlns:a16="http://schemas.microsoft.com/office/drawing/2014/main" id="{D7AACCB2-CAF8-C49A-18AC-882F0789BFA9}"/>
              </a:ext>
            </a:extLst>
          </p:cNvPr>
          <p:cNvPicPr>
            <a:picLocks noChangeAspect="1"/>
          </p:cNvPicPr>
          <p:nvPr/>
        </p:nvPicPr>
        <p:blipFill>
          <a:blip r:embed="rId2"/>
          <a:stretch>
            <a:fillRect/>
          </a:stretch>
        </p:blipFill>
        <p:spPr>
          <a:xfrm>
            <a:off x="2975338" y="2158946"/>
            <a:ext cx="5225687" cy="3862189"/>
          </a:xfrm>
          <a:prstGeom prst="rect">
            <a:avLst/>
          </a:prstGeom>
        </p:spPr>
      </p:pic>
    </p:spTree>
    <p:extLst>
      <p:ext uri="{BB962C8B-B14F-4D97-AF65-F5344CB8AC3E}">
        <p14:creationId xmlns:p14="http://schemas.microsoft.com/office/powerpoint/2010/main" val="2572030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175D-6B76-4F59-84DF-C5BF446CF61D}"/>
              </a:ext>
            </a:extLst>
          </p:cNvPr>
          <p:cNvSpPr>
            <a:spLocks noGrp="1"/>
          </p:cNvSpPr>
          <p:nvPr>
            <p:ph type="title"/>
          </p:nvPr>
        </p:nvSpPr>
        <p:spPr>
          <a:xfrm>
            <a:off x="581192" y="702156"/>
            <a:ext cx="11029616" cy="569081"/>
          </a:xfrm>
        </p:spPr>
        <p:txBody>
          <a:bodyPr>
            <a:normAutofit/>
          </a:bodyPr>
          <a:lstStyle/>
          <a:p>
            <a:pPr algn="ctr"/>
            <a:r>
              <a:rPr lang="en-US" sz="2500" b="1" dirty="0">
                <a:latin typeface="Times New Roman" panose="02020603050405020304" pitchFamily="18" charset="0"/>
                <a:cs typeface="Times New Roman" panose="02020603050405020304" pitchFamily="18" charset="0"/>
              </a:rPr>
              <a:t>CLASS DIAGRAM</a:t>
            </a:r>
          </a:p>
        </p:txBody>
      </p:sp>
      <p:sp>
        <p:nvSpPr>
          <p:cNvPr id="3" name="Footer Placeholder 2">
            <a:extLst>
              <a:ext uri="{FF2B5EF4-FFF2-40B4-BE49-F238E27FC236}">
                <a16:creationId xmlns:a16="http://schemas.microsoft.com/office/drawing/2014/main" id="{34B56C07-E2C3-86A3-BAA0-1D19F9C9A575}"/>
              </a:ext>
            </a:extLst>
          </p:cNvPr>
          <p:cNvSpPr>
            <a:spLocks noGrp="1"/>
          </p:cNvSpPr>
          <p:nvPr>
            <p:ph type="ftr" sz="quarter" idx="11"/>
          </p:nvPr>
        </p:nvSpPr>
        <p:spPr>
          <a:xfrm>
            <a:off x="5191561" y="6367787"/>
            <a:ext cx="6917210" cy="365125"/>
          </a:xfrm>
        </p:spPr>
        <p:txBody>
          <a:bodyPr/>
          <a:lstStyle/>
          <a:p>
            <a:r>
              <a:rPr lang="en-US" dirty="0"/>
              <a:t>9/22</a:t>
            </a:r>
          </a:p>
        </p:txBody>
      </p:sp>
      <p:pic>
        <p:nvPicPr>
          <p:cNvPr id="8" name="Picture 7">
            <a:extLst>
              <a:ext uri="{FF2B5EF4-FFF2-40B4-BE49-F238E27FC236}">
                <a16:creationId xmlns:a16="http://schemas.microsoft.com/office/drawing/2014/main" id="{A6FFA25D-461F-3F9D-15B4-4395D8DC904A}"/>
              </a:ext>
            </a:extLst>
          </p:cNvPr>
          <p:cNvPicPr>
            <a:picLocks noChangeAspect="1"/>
          </p:cNvPicPr>
          <p:nvPr/>
        </p:nvPicPr>
        <p:blipFill>
          <a:blip r:embed="rId2"/>
          <a:stretch>
            <a:fillRect/>
          </a:stretch>
        </p:blipFill>
        <p:spPr>
          <a:xfrm>
            <a:off x="3116315" y="1419225"/>
            <a:ext cx="6111770" cy="4557155"/>
          </a:xfrm>
          <a:prstGeom prst="rect">
            <a:avLst/>
          </a:prstGeom>
        </p:spPr>
      </p:pic>
      <p:pic>
        <p:nvPicPr>
          <p:cNvPr id="12" name="Picture 11">
            <a:extLst>
              <a:ext uri="{FF2B5EF4-FFF2-40B4-BE49-F238E27FC236}">
                <a16:creationId xmlns:a16="http://schemas.microsoft.com/office/drawing/2014/main" id="{A8C5781D-39B5-1999-F851-9F2D2811A577}"/>
              </a:ext>
            </a:extLst>
          </p:cNvPr>
          <p:cNvPicPr>
            <a:picLocks noChangeAspect="1"/>
          </p:cNvPicPr>
          <p:nvPr/>
        </p:nvPicPr>
        <p:blipFill>
          <a:blip r:embed="rId3"/>
          <a:stretch>
            <a:fillRect/>
          </a:stretch>
        </p:blipFill>
        <p:spPr>
          <a:xfrm>
            <a:off x="3527974" y="1993195"/>
            <a:ext cx="1973751" cy="609653"/>
          </a:xfrm>
          <a:prstGeom prst="rect">
            <a:avLst/>
          </a:prstGeom>
        </p:spPr>
      </p:pic>
      <p:sp>
        <p:nvSpPr>
          <p:cNvPr id="10" name="TextBox 9">
            <a:extLst>
              <a:ext uri="{FF2B5EF4-FFF2-40B4-BE49-F238E27FC236}">
                <a16:creationId xmlns:a16="http://schemas.microsoft.com/office/drawing/2014/main" id="{3CB75320-1B50-CBAF-14BB-4932B21399C0}"/>
              </a:ext>
            </a:extLst>
          </p:cNvPr>
          <p:cNvSpPr txBox="1"/>
          <p:nvPr/>
        </p:nvSpPr>
        <p:spPr>
          <a:xfrm>
            <a:off x="3595085" y="1993195"/>
            <a:ext cx="1906640"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+username : string</a:t>
            </a:r>
          </a:p>
          <a:p>
            <a:r>
              <a:rPr lang="en-US" sz="1200" dirty="0">
                <a:latin typeface="Times New Roman" panose="02020603050405020304" pitchFamily="18" charset="0"/>
                <a:cs typeface="Times New Roman" panose="02020603050405020304" pitchFamily="18" charset="0"/>
              </a:rPr>
              <a:t>+password : string</a:t>
            </a:r>
            <a:endParaRPr lang="en-IN" sz="12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AC0D1FA2-19B1-12F2-798F-89EA12C252FB}"/>
              </a:ext>
            </a:extLst>
          </p:cNvPr>
          <p:cNvPicPr>
            <a:picLocks noChangeAspect="1"/>
          </p:cNvPicPr>
          <p:nvPr/>
        </p:nvPicPr>
        <p:blipFill>
          <a:blip r:embed="rId3"/>
          <a:stretch>
            <a:fillRect/>
          </a:stretch>
        </p:blipFill>
        <p:spPr>
          <a:xfrm>
            <a:off x="3595085" y="2720376"/>
            <a:ext cx="1596476" cy="493120"/>
          </a:xfrm>
          <a:prstGeom prst="rect">
            <a:avLst/>
          </a:prstGeom>
        </p:spPr>
      </p:pic>
      <p:sp>
        <p:nvSpPr>
          <p:cNvPr id="15" name="TextBox 14">
            <a:extLst>
              <a:ext uri="{FF2B5EF4-FFF2-40B4-BE49-F238E27FC236}">
                <a16:creationId xmlns:a16="http://schemas.microsoft.com/office/drawing/2014/main" id="{2D1C5FAE-0288-E8BC-D403-135FF661A427}"/>
              </a:ext>
            </a:extLst>
          </p:cNvPr>
          <p:cNvSpPr txBox="1"/>
          <p:nvPr/>
        </p:nvSpPr>
        <p:spPr>
          <a:xfrm>
            <a:off x="3611291" y="2831312"/>
            <a:ext cx="205904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+login()</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0696757"/>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2.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{B381C902-D43C-42C7-B639-6A5CB3A0B5C0}tf11964407_win32</Template>
  <TotalTime>908</TotalTime>
  <Words>1235</Words>
  <Application>Microsoft Office PowerPoint</Application>
  <PresentationFormat>Widescreen</PresentationFormat>
  <Paragraphs>133</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Cambria</vt:lpstr>
      <vt:lpstr>Times New Roman</vt:lpstr>
      <vt:lpstr>Times-Roman</vt:lpstr>
      <vt:lpstr>Wingdings</vt:lpstr>
      <vt:lpstr>Wingdings 2</vt:lpstr>
      <vt:lpstr>DividendVTI</vt:lpstr>
      <vt:lpstr>PowerPoint Presentation</vt:lpstr>
      <vt:lpstr>introduction</vt:lpstr>
      <vt:lpstr>LITERATURE SURVEY</vt:lpstr>
      <vt:lpstr>PowerPoint Presentation</vt:lpstr>
      <vt:lpstr>DEVELOPMENT ENVIRONMENT</vt:lpstr>
      <vt:lpstr>System architecture</vt:lpstr>
      <vt:lpstr>E-R DIAGRAM</vt:lpstr>
      <vt:lpstr>USE CASE DIAGRAM</vt:lpstr>
      <vt:lpstr>CLASS DIAGRAM</vt:lpstr>
      <vt:lpstr>ACTIVITY DIAGRAM</vt:lpstr>
      <vt:lpstr>MODULE DESCRIPTION</vt:lpstr>
      <vt:lpstr>USER INTERFACE</vt:lpstr>
      <vt:lpstr>SERVER</vt:lpstr>
      <vt:lpstr>ADMIN</vt:lpstr>
      <vt:lpstr>RESULT</vt:lpstr>
      <vt:lpstr>PowerPoint Presentation</vt:lpstr>
      <vt:lpstr>PowerPoint Presentation</vt:lpstr>
      <vt:lpstr>PowerPoint Presentation</vt:lpstr>
      <vt:lpstr>PowerPoint Presentation</vt:lpstr>
      <vt:lpstr>CONCLUSION</vt:lpstr>
      <vt:lpstr>REFERENCES</vt:lpstr>
      <vt:lpstr>PLAGIARISM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Co-help app</dc:title>
  <dc:creator>280 VASANTH PRASANTH  N</dc:creator>
  <cp:lastModifiedBy>vasanth prasanth</cp:lastModifiedBy>
  <cp:revision>25</cp:revision>
  <dcterms:created xsi:type="dcterms:W3CDTF">2021-05-28T14:21:52Z</dcterms:created>
  <dcterms:modified xsi:type="dcterms:W3CDTF">2022-05-24T13:44:43Z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